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sldIdLst>
    <p:sldId id="256" r:id="rId3"/>
    <p:sldId id="371" r:id="rId4"/>
    <p:sldId id="271" r:id="rId5"/>
    <p:sldId id="341" r:id="rId6"/>
    <p:sldId id="342" r:id="rId7"/>
    <p:sldId id="357" r:id="rId8"/>
    <p:sldId id="34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339" r:id="rId21"/>
    <p:sldId id="340" r:id="rId22"/>
    <p:sldId id="336" r:id="rId23"/>
    <p:sldId id="343" r:id="rId24"/>
    <p:sldId id="349" r:id="rId25"/>
    <p:sldId id="346" r:id="rId26"/>
    <p:sldId id="347" r:id="rId27"/>
    <p:sldId id="348" r:id="rId28"/>
    <p:sldId id="351" r:id="rId29"/>
    <p:sldId id="370" r:id="rId30"/>
    <p:sldId id="361" r:id="rId31"/>
    <p:sldId id="363" r:id="rId32"/>
    <p:sldId id="367" r:id="rId33"/>
    <p:sldId id="364" r:id="rId34"/>
    <p:sldId id="365" r:id="rId35"/>
    <p:sldId id="366" r:id="rId36"/>
    <p:sldId id="368" r:id="rId37"/>
    <p:sldId id="369" r:id="rId3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2A76C59E-5FF9-416F-8DDB-A1B6DB7B2B57}" type="datetimeFigureOut">
              <a:pPr/>
              <a:t>6/9/2006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5BCCF0E1-31B6-485F-B4B0-11E7271AE8C4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51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80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9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9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9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9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9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9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80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29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3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30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31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32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33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34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35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36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4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5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6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7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0" name="Rounded Rectangle 29"/>
          <p:cNvSpPr/>
          <p:nvPr/>
        </p:nvSpPr>
        <p:spPr>
          <a:xfrm>
            <a:off x="5407339" y="3961546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1" name="Rounded Rectangle 30"/>
          <p:cNvSpPr/>
          <p:nvPr/>
        </p:nvSpPr>
        <p:spPr>
          <a:xfrm>
            <a:off x="7373646" y="4060129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 latinLnBrk="0">
              <a:defRPr lang="pt-BR" sz="4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457200" y="3864768"/>
            <a:ext cx="4953000" cy="1752600"/>
          </a:xfrm>
        </p:spPr>
        <p:txBody>
          <a:bodyPr/>
          <a:lstStyle>
            <a:lvl1pPr marL="64008" indent="0" algn="l" latinLnBrk="0">
              <a:buNone/>
              <a:defRPr lang="pt-BR"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6583680" y="4206240"/>
            <a:ext cx="960120" cy="457200"/>
          </a:xfrm>
        </p:spPr>
        <p:txBody>
          <a:bodyPr/>
          <a:lstStyle/>
          <a:p>
            <a:fld id="{8A99DE35-1251-472E-8ECA-761D19E5D7AB}" type="datetime4">
              <a:pPr/>
              <a:t>6 de setembro de 2006</a:t>
            </a:fld>
            <a:endParaRPr lang="pt-BR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5257800" y="4205288"/>
            <a:ext cx="1321592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 latinLnBrk="0">
              <a:defRPr lang="pt-BR" sz="1800">
                <a:solidFill>
                  <a:schemeClr val="bg1"/>
                </a:solidFill>
              </a:defRPr>
            </a:lvl1pPr>
          </a:lstStyle>
          <a:p>
            <a:pPr algn="r"/>
            <a:fld id="{A8CE10D6-5CB1-41CD-B815-79BC778FC61A}" type="slidenum">
              <a:rPr lang="pt-BR" sz="1800">
                <a:solidFill>
                  <a:schemeClr val="bg1"/>
                </a:solidFill>
              </a:rPr>
              <a:pPr algn="r"/>
              <a:t>‹nº›</a:t>
            </a:fld>
            <a:endParaRPr lang="pt-BR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CA02-DFFD-4316-8A42-6A1844E9CDC6}" type="datetime4">
              <a:pPr/>
              <a:t>6 de setembro de 2006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 latinLnBrk="0">
              <a:buNone/>
              <a:defRPr lang="pt-BR"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3295648"/>
            <a:ext cx="7772400" cy="1509712"/>
          </a:xfrm>
        </p:spPr>
        <p:txBody>
          <a:bodyPr anchor="t"/>
          <a:lstStyle>
            <a:lvl1pPr marL="320040" latinLnBrk="0">
              <a:buNone/>
              <a:defRPr lang="pt-BR" sz="2100" b="0">
                <a:solidFill>
                  <a:schemeClr val="tx2"/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6BB2-78A9-4DD4-AD22-7BA0D5D1C995}" type="datetime4">
              <a:pPr/>
              <a:t>6 de setembro de 2006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 latinLnBrk="0">
              <a:defRPr lang="pt-BR" sz="2000"/>
            </a:lvl1pPr>
            <a:lvl2pPr>
              <a:defRPr lang="pt-BR" sz="1900"/>
            </a:lvl2pPr>
            <a:lvl3pPr>
              <a:defRPr lang="pt-BR" sz="18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 latinLnBrk="0">
              <a:defRPr lang="pt-BR" sz="2000"/>
            </a:lvl1pPr>
            <a:lvl2pPr>
              <a:defRPr lang="pt-BR" sz="1900"/>
            </a:lvl2pPr>
            <a:lvl3pPr>
              <a:defRPr lang="pt-BR" sz="18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889-6B99-459D-BBB0-3D1C26BA8FF4}" type="datetime4">
              <a:pPr/>
              <a:t>6 de setembro de 2006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8" name="Rounded Rectangle 17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9" name="Rounded Rectangle 18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5" name="Rectangle 24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 latinLnBrk="0">
              <a:defRPr lang="pt-BR" sz="4000" b="0" i="0" cap="none" baseline="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 latinLnBrk="0">
              <a:buNone/>
              <a:defRPr lang="pt-BR"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721225" y="220980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 latinLnBrk="0">
              <a:buNone/>
              <a:defRPr lang="pt-BR"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sz="quarter" idx="3"/>
          </p:nvPr>
        </p:nvSpPr>
        <p:spPr>
          <a:xfrm>
            <a:off x="381000" y="2673349"/>
            <a:ext cx="4041648" cy="3886200"/>
          </a:xfrm>
        </p:spPr>
        <p:txBody>
          <a:bodyPr/>
          <a:lstStyle>
            <a:lvl1pPr latinLnBrk="0">
              <a:defRPr lang="pt-BR" sz="20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8304" y="2673349"/>
            <a:ext cx="4041775" cy="3886200"/>
          </a:xfrm>
        </p:spPr>
        <p:txBody>
          <a:bodyPr/>
          <a:lstStyle>
            <a:lvl1pPr latinLnBrk="0">
              <a:defRPr lang="pt-BR" sz="20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26" name="Shap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/>
            <a:fld id="{8A48973C-8E17-4C1E-9ACB-41481CA779D2}" type="datetime4">
              <a:pPr algn="l"/>
              <a:t>6 de setembro de 2006</a:t>
            </a:fld>
            <a:endParaRPr lang="pt-BR"/>
          </a:p>
        </p:txBody>
      </p:sp>
      <p:sp>
        <p:nvSpPr>
          <p:cNvPr id="27" name="Shap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A8CE10D6-5CB1-41CD-B815-79BC778FC61A}" type="slidenum">
              <a:rPr lang="pt-BR" sz="1800">
                <a:solidFill>
                  <a:schemeClr val="bg1"/>
                </a:solidFill>
              </a:rPr>
              <a:pPr algn="r"/>
              <a:t>‹nº›</a:t>
            </a:fld>
            <a:endParaRPr lang="pt-BR"/>
          </a:p>
        </p:txBody>
      </p:sp>
      <p:sp>
        <p:nvSpPr>
          <p:cNvPr id="28" name="Shap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 latinLnBrk="0">
              <a:defRPr lang="pt-BR" sz="40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02404D-1906-4D90-89D2-619172A47E03}" type="datetime4">
              <a:pPr/>
              <a:t>6 de setembro de 2006</a:t>
            </a:fld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F8A1-4BB8-4644-9539-21E648FCEC6B}" type="datetime4">
              <a:pPr/>
              <a:t>6 de setembro de 2006</a:t>
            </a:fld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53496" y="1066800"/>
            <a:ext cx="3383280" cy="877824"/>
          </a:xfrm>
        </p:spPr>
        <p:txBody>
          <a:bodyPr anchor="b"/>
          <a:lstStyle>
            <a:lvl1pPr algn="l" latinLnBrk="0">
              <a:buNone/>
              <a:defRPr lang="pt-BR" sz="1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5353496" y="1938337"/>
            <a:ext cx="3383280" cy="4690872"/>
          </a:xfrm>
        </p:spPr>
        <p:txBody>
          <a:bodyPr/>
          <a:lstStyle>
            <a:lvl1pPr marL="9144" indent="0" latinLnBrk="0">
              <a:buNone/>
              <a:defRPr lang="pt-BR" sz="14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152400" y="776287"/>
            <a:ext cx="5111750" cy="5852160"/>
          </a:xfrm>
        </p:spPr>
        <p:txBody>
          <a:bodyPr/>
          <a:lstStyle>
            <a:lvl1pPr latinLnBrk="0"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7FE-4A70-4092-B057-A6106AAD8C22}" type="datetime4">
              <a:pPr/>
              <a:t>6 de setembro de 2006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8352" y="769088"/>
            <a:ext cx="594360" cy="4628704"/>
          </a:xfrm>
        </p:spPr>
        <p:txBody>
          <a:bodyPr vert="vert270" anchor="b"/>
          <a:lstStyle>
            <a:lvl1pPr algn="l" latinLnBrk="0">
              <a:buNone/>
              <a:defRPr lang="pt-BR"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574160" y="769088"/>
            <a:ext cx="4572000" cy="4572000"/>
          </a:xfrm>
        </p:spPr>
        <p:txBody>
          <a:bodyPr/>
          <a:lstStyle>
            <a:lvl1pPr latinLnBrk="0">
              <a:buNone/>
              <a:defRPr lang="pt-BR" sz="3200"/>
            </a:lvl1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5337120" y="1254640"/>
            <a:ext cx="3200400" cy="4087368"/>
          </a:xfrm>
        </p:spPr>
        <p:txBody>
          <a:bodyPr/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FontTx/>
              <a:buNone/>
              <a:defRPr lang="pt-BR" sz="1300"/>
            </a:lvl1pPr>
            <a:lvl2pPr>
              <a:buFontTx/>
              <a:buNone/>
              <a:defRPr lang="pt-BR" sz="1200"/>
            </a:lvl2pPr>
            <a:lvl3pPr>
              <a:buFontTx/>
              <a:buNone/>
              <a:defRPr lang="pt-BR" sz="1000"/>
            </a:lvl3pPr>
            <a:lvl4pPr>
              <a:buFontTx/>
              <a:buNone/>
              <a:defRPr lang="pt-BR" sz="900"/>
            </a:lvl4pPr>
            <a:lvl5pPr>
              <a:buFontTx/>
              <a:buNone/>
              <a:defRPr lang="pt-BR" sz="9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F9C0-7F8F-4E44-9EDA-3FAB98C32DC6}" type="datetime4">
              <a:pPr/>
              <a:t>6 de setembro de 2006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3" name="Rounded Rectangle 32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4" name="Rounded Rectangle 33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5" name="Rectangle 34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6" name="Rectangle 35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8" name="Rectangle 37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9" name="Rectangle 38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40" name="Rectangle 39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2" name="Rectangl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pt-BR"/>
              <a:t>Clique para editar estilo de títulos Mestre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  <a:p>
            <a:pPr lvl="5"/>
            <a:r>
              <a:rPr lang="pt-BR"/>
              <a:t>Sexto nível</a:t>
            </a:r>
          </a:p>
          <a:p>
            <a:pPr lvl="6"/>
            <a:r>
              <a:rPr lang="pt-BR"/>
              <a:t>Sétimo nível</a:t>
            </a:r>
          </a:p>
          <a:p>
            <a:pPr lvl="7"/>
            <a:r>
              <a:rPr lang="pt-BR"/>
              <a:t>Oitavo nível</a:t>
            </a:r>
          </a:p>
          <a:p>
            <a:pPr lvl="8"/>
            <a:r>
              <a:rPr lang="pt-BR"/>
              <a:t>Nono nível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latinLnBrk="0">
              <a:defRPr lang="pt-BR" sz="800">
                <a:solidFill>
                  <a:schemeClr val="accent2"/>
                </a:solidFill>
              </a:defRPr>
            </a:lvl1pPr>
          </a:lstStyle>
          <a:p>
            <a:pPr algn="l"/>
            <a:fld id="{8A48973C-8E17-4C1E-9ACB-41481CA779D2}" type="datetime4">
              <a:pPr algn="l"/>
              <a:t>6 de setembro de 2006</a:t>
            </a:fld>
            <a:endParaRPr lang="pt-BR" sz="80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latinLnBrk="0">
              <a:defRPr lang="pt-BR" sz="800">
                <a:solidFill>
                  <a:schemeClr val="accent2"/>
                </a:solidFill>
              </a:defRPr>
            </a:lvl1pPr>
          </a:lstStyle>
          <a:p>
            <a:pPr algn="r"/>
            <a:endParaRPr lang="pt-BR" sz="80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pt-BR" sz="1800">
                <a:solidFill>
                  <a:srgbClr val="FFFFFF"/>
                </a:solidFill>
              </a:defRPr>
            </a:lvl1pPr>
          </a:lstStyle>
          <a:p>
            <a:pPr algn="r"/>
            <a:fld id="{A8CE10D6-5CB1-41CD-B815-79BC778FC61A}" type="slidenum">
              <a:rPr lang="pt-BR" sz="1800">
                <a:solidFill>
                  <a:schemeClr val="bg1"/>
                </a:solidFill>
              </a:rPr>
              <a:pPr algn="r"/>
              <a:t>‹nº›</a:t>
            </a:fld>
            <a:endParaRPr lang="pt-BR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pt-BR" sz="40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lang="pt-BR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lang="pt-BR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lang="pt-BR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pt-BR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pt-BR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pt-BR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lang="pt-BR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lang="pt-BR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:\Des Images\apoio\r1_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036668"/>
            <a:ext cx="3306561" cy="14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3" descr="ACESIN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6906"/>
            <a:ext cx="3777501" cy="11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57200" y="3864768"/>
            <a:ext cx="3394720" cy="1171900"/>
          </a:xfrm>
        </p:spPr>
        <p:txBody>
          <a:bodyPr>
            <a:noAutofit/>
          </a:bodyPr>
          <a:lstStyle/>
          <a:p>
            <a:r>
              <a:rPr lang="pt-BR" sz="1800" dirty="0"/>
              <a:t>Sílvia Pereira</a:t>
            </a:r>
            <a:br>
              <a:rPr lang="pt-BR" sz="1800" dirty="0"/>
            </a:br>
            <a:r>
              <a:rPr lang="pt-BR" sz="1800" dirty="0"/>
              <a:t>Thiago </a:t>
            </a:r>
            <a:r>
              <a:rPr lang="pt-BR" sz="1800" dirty="0" smtClean="0"/>
              <a:t>Motta Sampaio</a:t>
            </a:r>
            <a:br>
              <a:rPr lang="pt-BR" sz="1800" dirty="0" smtClean="0"/>
            </a:br>
            <a:r>
              <a:rPr lang="pt-BR" sz="1800" dirty="0" smtClean="0"/>
              <a:t>Roberta Pires</a:t>
            </a:r>
            <a:br>
              <a:rPr lang="pt-BR" sz="1800" dirty="0" smtClean="0"/>
            </a:br>
            <a:r>
              <a:rPr lang="pt-BR" sz="1800" dirty="0" smtClean="0"/>
              <a:t>Aniela França</a:t>
            </a:r>
            <a:br>
              <a:rPr lang="pt-BR" sz="1800" dirty="0" smtClean="0"/>
            </a:br>
            <a:endParaRPr lang="pt-BR" sz="18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62270" y="7767"/>
            <a:ext cx="7335838" cy="864096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/>
          </a:bodyPr>
          <a:lstStyle>
            <a:lvl1pPr algn="l" rtl="0" eaLnBrk="1" latinLnBrk="0" hangingPunct="1">
              <a:spcBef>
                <a:spcPct val="0"/>
              </a:spcBef>
              <a:buNone/>
              <a:defRPr lang="pt-BR" sz="4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Third</a:t>
            </a:r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 </a:t>
            </a:r>
            <a:r>
              <a:rPr lang="pt-B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International</a:t>
            </a:r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 </a:t>
            </a:r>
            <a:r>
              <a:rPr lang="pt-B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Conference</a:t>
            </a:r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 </a:t>
            </a:r>
            <a:r>
              <a:rPr lang="pt-B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on</a:t>
            </a:r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 </a:t>
            </a:r>
            <a:r>
              <a:rPr lang="pt-B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Bare</a:t>
            </a:r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 </a:t>
            </a:r>
            <a:r>
              <a:rPr lang="pt-B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Nominals</a:t>
            </a:r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:</a:t>
            </a:r>
            <a:b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</a:br>
            <a:r>
              <a:rPr lang="pt-B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Theory</a:t>
            </a:r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 </a:t>
            </a:r>
            <a:r>
              <a:rPr lang="pt-B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and</a:t>
            </a:r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 </a:t>
            </a:r>
            <a:r>
              <a:rPr lang="pt-B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uropol" pitchFamily="34" charset="0"/>
              </a:rPr>
              <a:t>Experiment</a:t>
            </a:r>
            <a:endParaRPr lang="pt-BR" sz="105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Neuropol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417997" y="6114489"/>
            <a:ext cx="27352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400" b="1" dirty="0"/>
              <a:t>www.acesin.letras.ufrj.br</a:t>
            </a:r>
            <a:endParaRPr lang="en-US" sz="2400" b="1" dirty="0"/>
          </a:p>
        </p:txBody>
      </p:sp>
      <p:pic>
        <p:nvPicPr>
          <p:cNvPr id="8" name="Picture 2" descr="C:\Users\Itautec\Desktop\LAP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90" y="4961644"/>
            <a:ext cx="1728192" cy="13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182255" y="6311424"/>
            <a:ext cx="27352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400" b="1" dirty="0" smtClean="0"/>
              <a:t>www.lapex.net.br</a:t>
            </a:r>
            <a:endParaRPr lang="en-US" sz="2400" b="1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latin typeface="Neuropol" pitchFamily="34" charset="0"/>
              </a:rPr>
              <a:t>Self </a:t>
            </a:r>
            <a:r>
              <a:rPr lang="pt-BR" sz="3200" b="1" dirty="0" err="1">
                <a:latin typeface="Neuropol" pitchFamily="34" charset="0"/>
              </a:rPr>
              <a:t>Paced</a:t>
            </a:r>
            <a:r>
              <a:rPr lang="pt-BR" sz="3200" b="1" dirty="0">
                <a:latin typeface="Neuropol" pitchFamily="34" charset="0"/>
              </a:rPr>
              <a:t> Reading </a:t>
            </a:r>
            <a:r>
              <a:rPr lang="pt-BR" sz="3200" b="1" dirty="0" err="1">
                <a:latin typeface="Neuropol" pitchFamily="34" charset="0"/>
              </a:rPr>
              <a:t>of</a:t>
            </a:r>
            <a:r>
              <a:rPr lang="pt-BR" sz="3200" b="1" dirty="0">
                <a:latin typeface="Neuropol" pitchFamily="34" charset="0"/>
              </a:rPr>
              <a:t/>
            </a:r>
            <a:br>
              <a:rPr lang="pt-BR" sz="3200" b="1" dirty="0">
                <a:latin typeface="Neuropol" pitchFamily="34" charset="0"/>
              </a:rPr>
            </a:br>
            <a:r>
              <a:rPr lang="pt-BR" sz="3200" b="1" dirty="0" err="1">
                <a:latin typeface="Neuropol" pitchFamily="34" charset="0"/>
              </a:rPr>
              <a:t>Bare</a:t>
            </a:r>
            <a:r>
              <a:rPr lang="pt-BR" sz="3200" b="1" dirty="0">
                <a:latin typeface="Neuropol" pitchFamily="34" charset="0"/>
              </a:rPr>
              <a:t> </a:t>
            </a:r>
            <a:r>
              <a:rPr lang="pt-BR" sz="3200" b="1" dirty="0" smtClean="0">
                <a:latin typeface="Neuropol" pitchFamily="34" charset="0"/>
              </a:rPr>
              <a:t>Plural </a:t>
            </a:r>
            <a:r>
              <a:rPr lang="pt-BR" sz="3200" b="1" dirty="0" err="1">
                <a:latin typeface="Neuropol" pitchFamily="34" charset="0"/>
              </a:rPr>
              <a:t>and</a:t>
            </a:r>
            <a:r>
              <a:rPr lang="pt-BR" sz="3200" b="1" dirty="0">
                <a:latin typeface="Neuropol" pitchFamily="34" charset="0"/>
              </a:rPr>
              <a:t> </a:t>
            </a:r>
            <a:r>
              <a:rPr lang="pt-BR" sz="3200" b="1" dirty="0" smtClean="0">
                <a:latin typeface="Neuropol" pitchFamily="34" charset="0"/>
              </a:rPr>
              <a:t>Singular</a:t>
            </a:r>
            <a:r>
              <a:rPr lang="pt-BR" sz="3200" b="1" dirty="0">
                <a:latin typeface="Neuropol" pitchFamily="34" charset="0"/>
              </a:rPr>
              <a:t/>
            </a:r>
            <a:br>
              <a:rPr lang="pt-BR" sz="3200" b="1" dirty="0">
                <a:latin typeface="Neuropol" pitchFamily="34" charset="0"/>
              </a:rPr>
            </a:br>
            <a:r>
              <a:rPr lang="pt-BR" sz="3200" b="1" dirty="0" err="1">
                <a:latin typeface="Neuropol" pitchFamily="34" charset="0"/>
              </a:rPr>
              <a:t>Kinds</a:t>
            </a:r>
            <a:r>
              <a:rPr lang="pt-BR" sz="3200" b="1" dirty="0">
                <a:latin typeface="Neuropol" pitchFamily="34" charset="0"/>
              </a:rPr>
              <a:t> in </a:t>
            </a:r>
            <a:r>
              <a:rPr lang="pt-BR" sz="3200" b="1" dirty="0" err="1">
                <a:latin typeface="Neuropol" pitchFamily="34" charset="0"/>
              </a:rPr>
              <a:t>Brazilian</a:t>
            </a:r>
            <a:r>
              <a:rPr lang="pt-BR" sz="3200" b="1" dirty="0">
                <a:latin typeface="Neuropol" pitchFamily="34" charset="0"/>
              </a:rPr>
              <a:t> </a:t>
            </a:r>
            <a:r>
              <a:rPr lang="pt-BR" sz="3200" b="1" dirty="0" err="1">
                <a:latin typeface="Neuropol" pitchFamily="34" charset="0"/>
              </a:rPr>
              <a:t>Portuguese</a:t>
            </a:r>
            <a:endParaRPr lang="pt-BR" sz="1400" b="1" dirty="0">
              <a:latin typeface="Neurop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não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0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tenha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8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verduras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5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na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feira,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tem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1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legumes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2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na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5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barraca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5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da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3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57364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/>
              <a:t>Experiment</a:t>
            </a:r>
            <a:r>
              <a:rPr lang="pt-BR" sz="3200" b="1" dirty="0" smtClean="0"/>
              <a:t> 1:</a:t>
            </a:r>
          </a:p>
          <a:p>
            <a:pPr algn="ctr"/>
            <a:endParaRPr lang="pt-BR" sz="2800" b="1" dirty="0" smtClean="0"/>
          </a:p>
          <a:p>
            <a:pPr algn="ctr"/>
            <a:r>
              <a:rPr lang="pt-BR" sz="2800" dirty="0" err="1" smtClean="0"/>
              <a:t>Defined</a:t>
            </a:r>
            <a:r>
              <a:rPr lang="pt-BR" sz="2800" dirty="0" smtClean="0"/>
              <a:t> </a:t>
            </a:r>
            <a:r>
              <a:rPr lang="pt-BR" sz="2800" dirty="0" err="1" smtClean="0"/>
              <a:t>Kinds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9028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feira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1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11174" y="1793615"/>
            <a:ext cx="9144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rgbClr val="00B0F0"/>
                </a:solidFill>
              </a:rPr>
              <a:t>Tem verdura na feira?</a:t>
            </a:r>
            <a:br>
              <a:rPr lang="pt-BR" sz="5400" dirty="0" smtClean="0">
                <a:solidFill>
                  <a:srgbClr val="00B0F0"/>
                </a:solidFill>
              </a:rPr>
            </a:br>
            <a:r>
              <a:rPr lang="pt-BR" sz="4400" dirty="0" smtClean="0">
                <a:solidFill>
                  <a:srgbClr val="00B0F0"/>
                </a:solidFill>
              </a:rPr>
              <a:t>(</a:t>
            </a:r>
            <a:r>
              <a:rPr lang="pt-BR" sz="4400" dirty="0" err="1" smtClean="0">
                <a:solidFill>
                  <a:srgbClr val="00B0F0"/>
                </a:solidFill>
              </a:rPr>
              <a:t>Is</a:t>
            </a:r>
            <a:r>
              <a:rPr lang="pt-BR" sz="4400" dirty="0" smtClean="0">
                <a:solidFill>
                  <a:srgbClr val="00B0F0"/>
                </a:solidFill>
              </a:rPr>
              <a:t> </a:t>
            </a:r>
            <a:r>
              <a:rPr lang="pt-BR" sz="4400" dirty="0" err="1" smtClean="0">
                <a:solidFill>
                  <a:srgbClr val="00B0F0"/>
                </a:solidFill>
              </a:rPr>
              <a:t>there</a:t>
            </a:r>
            <a:r>
              <a:rPr lang="pt-BR" sz="4400" dirty="0" smtClean="0">
                <a:solidFill>
                  <a:srgbClr val="00B0F0"/>
                </a:solidFill>
              </a:rPr>
              <a:t> </a:t>
            </a:r>
            <a:r>
              <a:rPr lang="pt-BR" sz="4400" dirty="0" err="1" smtClean="0">
                <a:solidFill>
                  <a:srgbClr val="00B0F0"/>
                </a:solidFill>
              </a:rPr>
              <a:t>greenery</a:t>
            </a:r>
            <a:r>
              <a:rPr lang="pt-BR" sz="4400" dirty="0" smtClean="0">
                <a:solidFill>
                  <a:srgbClr val="00B0F0"/>
                </a:solidFill>
              </a:rPr>
              <a:t> in </a:t>
            </a:r>
            <a:r>
              <a:rPr lang="pt-BR" sz="4400" dirty="0" err="1" smtClean="0">
                <a:solidFill>
                  <a:srgbClr val="00B0F0"/>
                </a:solidFill>
              </a:rPr>
              <a:t>the</a:t>
            </a:r>
            <a:r>
              <a:rPr lang="pt-BR" sz="4400" dirty="0" smtClean="0">
                <a:solidFill>
                  <a:srgbClr val="00B0F0"/>
                </a:solidFill>
              </a:rPr>
              <a:t> </a:t>
            </a:r>
            <a:r>
              <a:rPr lang="pt-BR" sz="4400" dirty="0" err="1" smtClean="0">
                <a:solidFill>
                  <a:srgbClr val="00B0F0"/>
                </a:solidFill>
              </a:rPr>
              <a:t>market</a:t>
            </a:r>
            <a:r>
              <a:rPr lang="pt-BR" sz="4400" dirty="0" smtClean="0">
                <a:solidFill>
                  <a:srgbClr val="00B0F0"/>
                </a:solidFill>
              </a:rPr>
              <a:t>?)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755576" y="4869160"/>
            <a:ext cx="2016224" cy="1584176"/>
          </a:xfrm>
          <a:prstGeom prst="roundRect">
            <a:avLst/>
          </a:prstGeom>
          <a:solidFill>
            <a:srgbClr val="007A37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987824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228184" y="4866621"/>
            <a:ext cx="2016224" cy="1584176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2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438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Experiment</a:t>
            </a:r>
            <a:r>
              <a:rPr lang="pt-BR" b="1" dirty="0" smtClean="0"/>
              <a:t> 1: </a:t>
            </a:r>
            <a:r>
              <a:rPr lang="pt-BR" b="1" dirty="0" err="1" smtClean="0"/>
              <a:t>Well</a:t>
            </a:r>
            <a:r>
              <a:rPr lang="pt-BR" b="1" dirty="0" smtClean="0"/>
              <a:t> </a:t>
            </a:r>
            <a:r>
              <a:rPr lang="pt-BR" b="1" dirty="0" err="1" smtClean="0"/>
              <a:t>Defined</a:t>
            </a:r>
            <a:r>
              <a:rPr lang="pt-BR" b="1" dirty="0" smtClean="0"/>
              <a:t> </a:t>
            </a:r>
            <a:r>
              <a:rPr lang="pt-BR" b="1" dirty="0" err="1" smtClean="0"/>
              <a:t>Kinds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099" y="980728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Data </a:t>
            </a:r>
            <a:r>
              <a:rPr lang="pt-BR" sz="2000" b="1" u="sng" dirty="0" err="1" smtClean="0"/>
              <a:t>Analysis</a:t>
            </a:r>
            <a:endParaRPr lang="pt-BR" sz="2000" b="1" u="sng" dirty="0" smtClean="0"/>
          </a:p>
          <a:p>
            <a:endParaRPr lang="pt-BR" sz="2000" b="1" dirty="0"/>
          </a:p>
          <a:p>
            <a:pPr marL="285750" indent="-285750" algn="just">
              <a:buFontTx/>
              <a:buChar char="-"/>
            </a:pP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analysed</a:t>
            </a:r>
            <a:r>
              <a:rPr lang="pt-BR" dirty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psyscope</a:t>
            </a:r>
            <a:r>
              <a:rPr lang="pt-BR" dirty="0" smtClean="0"/>
              <a:t> log data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b="1" dirty="0" err="1" smtClean="0"/>
              <a:t>Ms</a:t>
            </a:r>
            <a:r>
              <a:rPr lang="pt-BR" b="1" dirty="0" smtClean="0"/>
              <a:t> Excel 2010</a:t>
            </a:r>
            <a:r>
              <a:rPr lang="pt-BR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considered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words</a:t>
            </a:r>
            <a:r>
              <a:rPr lang="pt-BR" dirty="0" smtClean="0"/>
              <a:t> 8-12 as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critical</a:t>
            </a:r>
            <a:r>
              <a:rPr lang="pt-BR" dirty="0" smtClean="0"/>
              <a:t> </a:t>
            </a:r>
            <a:r>
              <a:rPr lang="pt-BR" dirty="0" err="1" smtClean="0"/>
              <a:t>area</a:t>
            </a:r>
            <a:r>
              <a:rPr lang="pt-BR" dirty="0" smtClean="0"/>
              <a:t> </a:t>
            </a:r>
            <a:r>
              <a:rPr lang="pt-BR" dirty="0" err="1" smtClean="0"/>
              <a:t>due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critical</a:t>
            </a:r>
            <a:r>
              <a:rPr lang="pt-BR" dirty="0" smtClean="0"/>
              <a:t> NP (</a:t>
            </a:r>
            <a:r>
              <a:rPr lang="pt-BR" dirty="0" err="1" smtClean="0"/>
              <a:t>Seg</a:t>
            </a:r>
            <a:r>
              <a:rPr lang="pt-BR" dirty="0" smtClean="0"/>
              <a:t> 8) </a:t>
            </a:r>
            <a:r>
              <a:rPr lang="pt-BR" dirty="0" err="1" smtClean="0"/>
              <a:t>and</a:t>
            </a:r>
            <a:r>
              <a:rPr lang="pt-BR" dirty="0" smtClean="0"/>
              <a:t> its </a:t>
            </a:r>
            <a:r>
              <a:rPr lang="pt-BR" dirty="0" err="1" smtClean="0"/>
              <a:t>Spill</a:t>
            </a:r>
            <a:r>
              <a:rPr lang="pt-BR" dirty="0" smtClean="0"/>
              <a:t>-Over (</a:t>
            </a:r>
            <a:r>
              <a:rPr lang="pt-BR" dirty="0" err="1" smtClean="0"/>
              <a:t>Segs</a:t>
            </a:r>
            <a:r>
              <a:rPr lang="pt-BR" dirty="0" smtClean="0"/>
              <a:t> 9-12);</a:t>
            </a:r>
          </a:p>
          <a:p>
            <a:pPr marL="285750" indent="-285750" algn="just">
              <a:buFontTx/>
              <a:buChar char="-"/>
            </a:pPr>
            <a:endParaRPr lang="pt-BR" dirty="0" smtClean="0"/>
          </a:p>
          <a:p>
            <a:pPr marL="285750" indent="-285750" algn="just">
              <a:buFontTx/>
              <a:buChar char="-"/>
            </a:pP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observed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b="1" dirty="0" smtClean="0"/>
              <a:t>Sum </a:t>
            </a:r>
            <a:r>
              <a:rPr lang="pt-BR" b="1" dirty="0" err="1" smtClean="0"/>
              <a:t>of</a:t>
            </a:r>
            <a:r>
              <a:rPr lang="pt-BR" b="1" dirty="0" smtClean="0"/>
              <a:t> </a:t>
            </a:r>
            <a:r>
              <a:rPr lang="pt-BR" b="1" dirty="0" err="1" smtClean="0"/>
              <a:t>the</a:t>
            </a:r>
            <a:r>
              <a:rPr lang="pt-BR" b="1" dirty="0" smtClean="0"/>
              <a:t> </a:t>
            </a:r>
            <a:r>
              <a:rPr lang="pt-BR" b="1" dirty="0" err="1" smtClean="0"/>
              <a:t>Averages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times </a:t>
            </a:r>
            <a:r>
              <a:rPr lang="pt-BR" dirty="0" err="1" smtClean="0"/>
              <a:t>of</a:t>
            </a:r>
            <a:r>
              <a:rPr lang="pt-BR" b="1" dirty="0" smtClean="0"/>
              <a:t> </a:t>
            </a:r>
            <a:r>
              <a:rPr lang="pt-BR" b="1" dirty="0" err="1" smtClean="0"/>
              <a:t>each</a:t>
            </a:r>
            <a:r>
              <a:rPr lang="pt-BR" b="1" dirty="0" smtClean="0"/>
              <a:t> </a:t>
            </a:r>
            <a:r>
              <a:rPr lang="pt-BR" b="1" dirty="0" err="1" smtClean="0"/>
              <a:t>word</a:t>
            </a:r>
            <a:r>
              <a:rPr lang="pt-BR" b="1" dirty="0" smtClean="0"/>
              <a:t>,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b="1" dirty="0" err="1" smtClean="0"/>
              <a:t>critical</a:t>
            </a:r>
            <a:r>
              <a:rPr lang="pt-BR" b="1" dirty="0" smtClean="0"/>
              <a:t> </a:t>
            </a:r>
            <a:r>
              <a:rPr lang="pt-BR" b="1" dirty="0" err="1" smtClean="0"/>
              <a:t>area</a:t>
            </a:r>
            <a:r>
              <a:rPr lang="pt-BR" b="1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b="1" dirty="0" err="1" smtClean="0"/>
              <a:t>Reaction</a:t>
            </a:r>
            <a:r>
              <a:rPr lang="pt-BR" b="1" dirty="0" smtClean="0"/>
              <a:t> Times </a:t>
            </a:r>
            <a:r>
              <a:rPr lang="pt-BR" dirty="0" smtClean="0"/>
              <a:t>in </a:t>
            </a:r>
            <a:r>
              <a:rPr lang="pt-BR" dirty="0" err="1" smtClean="0"/>
              <a:t>order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build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graphics</a:t>
            </a:r>
            <a:r>
              <a:rPr lang="pt-BR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pt-BR" dirty="0" smtClean="0"/>
          </a:p>
          <a:p>
            <a:pPr marL="285750" indent="-285750" algn="just">
              <a:buFontTx/>
              <a:buChar char="-"/>
            </a:pPr>
            <a:r>
              <a:rPr lang="pt-BR" dirty="0" err="1" smtClean="0"/>
              <a:t>Significance</a:t>
            </a:r>
            <a:r>
              <a:rPr lang="pt-BR" dirty="0" smtClean="0"/>
              <a:t> </a:t>
            </a:r>
            <a:r>
              <a:rPr lang="pt-BR" dirty="0" err="1" smtClean="0"/>
              <a:t>tested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b="1" dirty="0" smtClean="0"/>
              <a:t>bicaudal T-</a:t>
            </a:r>
            <a:r>
              <a:rPr lang="pt-BR" b="1" dirty="0" err="1" smtClean="0"/>
              <a:t>Student</a:t>
            </a:r>
            <a:r>
              <a:rPr lang="pt-BR" b="1" dirty="0" smtClean="0"/>
              <a:t> Test </a:t>
            </a:r>
            <a:r>
              <a:rPr lang="pt-BR" b="1" dirty="0" err="1" smtClean="0"/>
              <a:t>type</a:t>
            </a:r>
            <a:r>
              <a:rPr lang="pt-BR" b="1" dirty="0" smtClean="0"/>
              <a:t> 1 </a:t>
            </a:r>
            <a:r>
              <a:rPr lang="pt-BR" dirty="0" smtClean="0"/>
              <a:t>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b="1" dirty="0" err="1" smtClean="0"/>
              <a:t>Ms</a:t>
            </a:r>
            <a:r>
              <a:rPr lang="pt-BR" b="1" dirty="0" smtClean="0"/>
              <a:t> Excel </a:t>
            </a:r>
            <a:r>
              <a:rPr lang="pt-BR" dirty="0" smtClean="0"/>
              <a:t>for </a:t>
            </a:r>
            <a:r>
              <a:rPr lang="pt-BR" dirty="0" err="1" smtClean="0"/>
              <a:t>each</a:t>
            </a:r>
            <a:r>
              <a:rPr lang="pt-BR" dirty="0" smtClean="0"/>
              <a:t> </a:t>
            </a:r>
            <a:r>
              <a:rPr lang="pt-BR" dirty="0" err="1" smtClean="0"/>
              <a:t>pair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data.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Times &lt; 200ms </a:t>
            </a:r>
            <a:r>
              <a:rPr lang="pt-BR" dirty="0" err="1" smtClean="0"/>
              <a:t>and</a:t>
            </a:r>
            <a:r>
              <a:rPr lang="pt-BR" dirty="0" smtClean="0"/>
              <a:t> &gt; 7s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removed</a:t>
            </a:r>
            <a:r>
              <a:rPr lang="pt-BR" dirty="0" smtClean="0"/>
              <a:t> as </a:t>
            </a:r>
            <a:r>
              <a:rPr lang="pt-BR" dirty="0" err="1" smtClean="0"/>
              <a:t>outliers</a:t>
            </a:r>
            <a:endParaRPr lang="pt-BR" dirty="0" smtClean="0"/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considered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following</a:t>
            </a:r>
            <a:r>
              <a:rPr lang="pt-BR" dirty="0" smtClean="0"/>
              <a:t> </a:t>
            </a:r>
            <a:r>
              <a:rPr lang="pt-BR" dirty="0" err="1" smtClean="0"/>
              <a:t>levels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significance</a:t>
            </a:r>
            <a:r>
              <a:rPr lang="pt-BR" dirty="0" smtClean="0"/>
              <a:t>:</a:t>
            </a:r>
          </a:p>
          <a:p>
            <a:pPr marL="742950" lvl="1" indent="-285750" algn="just">
              <a:buFontTx/>
              <a:buChar char="-"/>
            </a:pPr>
            <a:r>
              <a:rPr lang="pt-BR" b="1" dirty="0" smtClean="0"/>
              <a:t>High</a:t>
            </a:r>
            <a:r>
              <a:rPr lang="pt-BR" dirty="0" smtClean="0"/>
              <a:t>: P-</a:t>
            </a:r>
            <a:r>
              <a:rPr lang="pt-BR" dirty="0" err="1" smtClean="0"/>
              <a:t>value</a:t>
            </a:r>
            <a:r>
              <a:rPr lang="pt-BR" dirty="0" smtClean="0"/>
              <a:t> </a:t>
            </a:r>
            <a:r>
              <a:rPr lang="pt-BR" b="1" dirty="0" smtClean="0"/>
              <a:t>&lt;0.02</a:t>
            </a:r>
          </a:p>
          <a:p>
            <a:pPr marL="742950" lvl="1" indent="-285750" algn="just">
              <a:buFontTx/>
              <a:buChar char="-"/>
            </a:pPr>
            <a:r>
              <a:rPr lang="pt-BR" b="1" dirty="0" err="1" smtClean="0"/>
              <a:t>Medium</a:t>
            </a:r>
            <a:r>
              <a:rPr lang="pt-BR" dirty="0" smtClean="0"/>
              <a:t>: P-</a:t>
            </a:r>
            <a:r>
              <a:rPr lang="pt-BR" dirty="0" err="1" smtClean="0"/>
              <a:t>value</a:t>
            </a:r>
            <a:r>
              <a:rPr lang="pt-BR" dirty="0" smtClean="0"/>
              <a:t> </a:t>
            </a:r>
            <a:r>
              <a:rPr lang="pt-BR" b="1" dirty="0" smtClean="0"/>
              <a:t>&lt;0.05</a:t>
            </a:r>
          </a:p>
          <a:p>
            <a:pPr marL="742950" lvl="1" indent="-285750" algn="just">
              <a:buFontTx/>
              <a:buChar char="-"/>
            </a:pPr>
            <a:r>
              <a:rPr lang="pt-BR" b="1" dirty="0" err="1" smtClean="0"/>
              <a:t>Low</a:t>
            </a:r>
            <a:r>
              <a:rPr lang="pt-BR" dirty="0" smtClean="0"/>
              <a:t>: P-</a:t>
            </a:r>
            <a:r>
              <a:rPr lang="pt-BR" dirty="0" err="1" smtClean="0"/>
              <a:t>value</a:t>
            </a:r>
            <a:r>
              <a:rPr lang="pt-BR" dirty="0" smtClean="0"/>
              <a:t> </a:t>
            </a:r>
            <a:r>
              <a:rPr lang="pt-BR" b="1" dirty="0" smtClean="0"/>
              <a:t>&lt;0.08</a:t>
            </a:r>
          </a:p>
          <a:p>
            <a:pPr marL="742950" lvl="1" indent="-285750" algn="just">
              <a:buFontTx/>
              <a:buChar char="-"/>
            </a:pPr>
            <a:r>
              <a:rPr lang="pt-BR" b="1" dirty="0" smtClean="0"/>
              <a:t>No </a:t>
            </a:r>
            <a:r>
              <a:rPr lang="pt-BR" b="1" dirty="0" err="1" smtClean="0"/>
              <a:t>Significance</a:t>
            </a:r>
            <a:r>
              <a:rPr lang="pt-BR" dirty="0" smtClean="0"/>
              <a:t>: P-</a:t>
            </a:r>
            <a:r>
              <a:rPr lang="pt-BR" dirty="0" err="1" smtClean="0"/>
              <a:t>value</a:t>
            </a:r>
            <a:r>
              <a:rPr lang="pt-BR" dirty="0" smtClean="0"/>
              <a:t> </a:t>
            </a:r>
            <a:r>
              <a:rPr lang="pt-BR" sz="2000" b="1" dirty="0" smtClean="0"/>
              <a:t>≥</a:t>
            </a:r>
            <a:r>
              <a:rPr lang="pt-BR" b="1" dirty="0" smtClean="0"/>
              <a:t>0.08</a:t>
            </a:r>
          </a:p>
        </p:txBody>
      </p:sp>
    </p:spTree>
    <p:extLst>
      <p:ext uri="{BB962C8B-B14F-4D97-AF65-F5344CB8AC3E}">
        <p14:creationId xmlns:p14="http://schemas.microsoft.com/office/powerpoint/2010/main" val="27152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438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Experiment</a:t>
            </a:r>
            <a:r>
              <a:rPr lang="pt-BR" b="1" dirty="0" smtClean="0"/>
              <a:t> 1: </a:t>
            </a:r>
            <a:r>
              <a:rPr lang="pt-BR" b="1" dirty="0" err="1" smtClean="0"/>
              <a:t>Well</a:t>
            </a:r>
            <a:r>
              <a:rPr lang="pt-BR" b="1" dirty="0" smtClean="0"/>
              <a:t> </a:t>
            </a:r>
            <a:r>
              <a:rPr lang="pt-BR" b="1" dirty="0" err="1" smtClean="0"/>
              <a:t>Defined</a:t>
            </a:r>
            <a:r>
              <a:rPr lang="pt-BR" b="1" dirty="0" smtClean="0"/>
              <a:t> </a:t>
            </a:r>
            <a:r>
              <a:rPr lang="pt-BR" b="1" dirty="0" err="1" smtClean="0"/>
              <a:t>Kinds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83038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Results</a:t>
            </a:r>
            <a:endParaRPr lang="pt-BR" sz="2000" b="1" u="sng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3" y="1254778"/>
            <a:ext cx="8938394" cy="556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827584" y="2211250"/>
            <a:ext cx="2880320" cy="923331"/>
            <a:chOff x="827584" y="2211250"/>
            <a:chExt cx="2880320" cy="923331"/>
          </a:xfrm>
        </p:grpSpPr>
        <p:sp>
          <p:nvSpPr>
            <p:cNvPr id="4" name="Texto explicativo retangular com cantos arredondados 3"/>
            <p:cNvSpPr/>
            <p:nvPr/>
          </p:nvSpPr>
          <p:spPr>
            <a:xfrm>
              <a:off x="827584" y="2211250"/>
              <a:ext cx="2880320" cy="923331"/>
            </a:xfrm>
            <a:prstGeom prst="wedgeRoundRectCallout">
              <a:avLst>
                <a:gd name="adj1" fmla="val 78451"/>
                <a:gd name="adj2" fmla="val -314"/>
                <a:gd name="adj3" fmla="val 16667"/>
              </a:avLst>
            </a:prstGeom>
            <a:solidFill>
              <a:schemeClr val="bg1"/>
            </a:solidFill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827584" y="2211251"/>
              <a:ext cx="288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err="1" smtClean="0"/>
                <a:t>Increase</a:t>
              </a:r>
              <a:r>
                <a:rPr lang="pt-BR" dirty="0" smtClean="0"/>
                <a:t> </a:t>
              </a:r>
              <a:r>
                <a:rPr lang="pt-BR" dirty="0" err="1" smtClean="0"/>
                <a:t>of</a:t>
              </a:r>
              <a:r>
                <a:rPr lang="pt-BR" dirty="0" smtClean="0"/>
                <a:t> total </a:t>
              </a:r>
              <a:r>
                <a:rPr lang="pt-BR" dirty="0" err="1" smtClean="0"/>
                <a:t>reading</a:t>
              </a:r>
              <a:r>
                <a:rPr lang="pt-BR" dirty="0" smtClean="0"/>
                <a:t> times for Plural </a:t>
              </a:r>
              <a:r>
                <a:rPr lang="pt-BR" dirty="0" err="1" smtClean="0"/>
                <a:t>Kind-InnerKind</a:t>
              </a:r>
              <a:r>
                <a:rPr lang="pt-BR" dirty="0" smtClean="0"/>
                <a:t> </a:t>
              </a:r>
              <a:r>
                <a:rPr lang="pt-BR" dirty="0" err="1" smtClean="0"/>
                <a:t>Condition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5984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438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Experiment</a:t>
            </a:r>
            <a:r>
              <a:rPr lang="pt-BR" b="1" dirty="0" smtClean="0"/>
              <a:t> 1: </a:t>
            </a:r>
            <a:r>
              <a:rPr lang="pt-BR" b="1" dirty="0" err="1" smtClean="0"/>
              <a:t>Well</a:t>
            </a:r>
            <a:r>
              <a:rPr lang="pt-BR" b="1" dirty="0" smtClean="0"/>
              <a:t> </a:t>
            </a:r>
            <a:r>
              <a:rPr lang="pt-BR" b="1" dirty="0" err="1" smtClean="0"/>
              <a:t>Defined</a:t>
            </a:r>
            <a:r>
              <a:rPr lang="pt-BR" b="1" dirty="0" smtClean="0"/>
              <a:t> </a:t>
            </a:r>
            <a:r>
              <a:rPr lang="pt-BR" b="1" dirty="0" err="1" smtClean="0"/>
              <a:t>Kinds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95472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Results</a:t>
            </a:r>
            <a:endParaRPr lang="pt-BR" sz="2000" b="1" u="sng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9" y="1354838"/>
            <a:ext cx="8825681" cy="54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863588" y="1599183"/>
            <a:ext cx="2880320" cy="749697"/>
            <a:chOff x="863588" y="1599182"/>
            <a:chExt cx="2880320" cy="923331"/>
          </a:xfrm>
        </p:grpSpPr>
        <p:sp>
          <p:nvSpPr>
            <p:cNvPr id="5" name="Texto explicativo retangular com cantos arredondados 4"/>
            <p:cNvSpPr/>
            <p:nvPr/>
          </p:nvSpPr>
          <p:spPr>
            <a:xfrm>
              <a:off x="863588" y="1599182"/>
              <a:ext cx="2880320" cy="923331"/>
            </a:xfrm>
            <a:prstGeom prst="wedgeRoundRectCallout">
              <a:avLst>
                <a:gd name="adj1" fmla="val -43485"/>
                <a:gd name="adj2" fmla="val 152950"/>
                <a:gd name="adj3" fmla="val 16667"/>
              </a:avLst>
            </a:prstGeom>
            <a:solidFill>
              <a:schemeClr val="bg1"/>
            </a:solidFill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863588" y="1599183"/>
              <a:ext cx="28803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 smtClean="0"/>
                <a:t>The </a:t>
              </a:r>
              <a:r>
                <a:rPr lang="pt-BR" sz="1400" dirty="0" err="1" smtClean="0"/>
                <a:t>critical</a:t>
              </a:r>
              <a:r>
                <a:rPr lang="pt-BR" sz="1400" dirty="0" smtClean="0"/>
                <a:t> NP time in </a:t>
              </a:r>
              <a:r>
                <a:rPr lang="pt-BR" sz="1400" dirty="0" err="1" smtClean="0"/>
                <a:t>Kind-Inner</a:t>
              </a:r>
              <a:r>
                <a:rPr lang="pt-BR" sz="1400" dirty="0" err="1"/>
                <a:t>K</a:t>
              </a:r>
              <a:r>
                <a:rPr lang="pt-BR" sz="1400" dirty="0" err="1" smtClean="0"/>
                <a:t>ind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Condition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increases</a:t>
              </a:r>
              <a:r>
                <a:rPr lang="pt-BR" sz="1400" dirty="0" smtClean="0"/>
                <a:t> for </a:t>
              </a:r>
              <a:r>
                <a:rPr lang="pt-BR" sz="1400" dirty="0" err="1" smtClean="0"/>
                <a:t>the</a:t>
              </a:r>
              <a:r>
                <a:rPr lang="pt-BR" sz="1400" dirty="0" smtClean="0"/>
                <a:t> Plural </a:t>
              </a:r>
              <a:r>
                <a:rPr lang="pt-BR" sz="1400" dirty="0" err="1" smtClean="0"/>
                <a:t>Condition</a:t>
              </a:r>
              <a:endParaRPr lang="pt-BR" sz="14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355976" y="542716"/>
            <a:ext cx="2880320" cy="812124"/>
            <a:chOff x="4355976" y="542715"/>
            <a:chExt cx="2880320" cy="1100033"/>
          </a:xfrm>
        </p:grpSpPr>
        <p:sp>
          <p:nvSpPr>
            <p:cNvPr id="7" name="Texto explicativo retangular com cantos arredondados 6"/>
            <p:cNvSpPr/>
            <p:nvPr/>
          </p:nvSpPr>
          <p:spPr>
            <a:xfrm>
              <a:off x="4355976" y="542715"/>
              <a:ext cx="2880320" cy="1100033"/>
            </a:xfrm>
            <a:prstGeom prst="wedgeRoundRectCallout">
              <a:avLst>
                <a:gd name="adj1" fmla="val -58997"/>
                <a:gd name="adj2" fmla="val 102569"/>
                <a:gd name="adj3" fmla="val 16667"/>
              </a:avLst>
            </a:prstGeom>
            <a:solidFill>
              <a:schemeClr val="bg1"/>
            </a:solidFill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355976" y="565530"/>
              <a:ext cx="28803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 err="1" smtClean="0"/>
                <a:t>Not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significative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increase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of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the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reading</a:t>
              </a:r>
              <a:r>
                <a:rPr lang="pt-BR" sz="1400" dirty="0" smtClean="0"/>
                <a:t> times for </a:t>
              </a:r>
              <a:r>
                <a:rPr lang="pt-BR" sz="1400" dirty="0" err="1" smtClean="0"/>
                <a:t>the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locative</a:t>
              </a:r>
              <a:r>
                <a:rPr lang="pt-BR" sz="1400" dirty="0" smtClean="0"/>
                <a:t> NP for Plural </a:t>
              </a:r>
              <a:r>
                <a:rPr lang="pt-BR" sz="1400" dirty="0" err="1" smtClean="0"/>
                <a:t>Kind-InnerKind</a:t>
              </a:r>
              <a:endParaRPr lang="pt-BR" sz="14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104520" y="443894"/>
            <a:ext cx="2911346" cy="958798"/>
            <a:chOff x="6104520" y="443894"/>
            <a:chExt cx="2911346" cy="958798"/>
          </a:xfrm>
        </p:grpSpPr>
        <p:sp>
          <p:nvSpPr>
            <p:cNvPr id="9" name="Texto explicativo retangular com cantos arredondados 8"/>
            <p:cNvSpPr/>
            <p:nvPr/>
          </p:nvSpPr>
          <p:spPr>
            <a:xfrm>
              <a:off x="6104520" y="443894"/>
              <a:ext cx="2880320" cy="958798"/>
            </a:xfrm>
            <a:prstGeom prst="wedgeRoundRectCallout">
              <a:avLst>
                <a:gd name="adj1" fmla="val -23281"/>
                <a:gd name="adj2" fmla="val 139296"/>
                <a:gd name="adj3" fmla="val 16667"/>
              </a:avLst>
            </a:prstGeom>
            <a:solidFill>
              <a:schemeClr val="bg1"/>
            </a:solidFill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135546" y="448585"/>
              <a:ext cx="28803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 err="1" smtClean="0"/>
                <a:t>Significative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increase</a:t>
              </a:r>
              <a:r>
                <a:rPr lang="pt-BR" sz="1400" dirty="0" smtClean="0"/>
                <a:t> for </a:t>
              </a:r>
              <a:r>
                <a:rPr lang="pt-BR" sz="1400" dirty="0" err="1" smtClean="0"/>
                <a:t>the</a:t>
              </a:r>
              <a:r>
                <a:rPr lang="pt-BR" sz="1400" dirty="0" smtClean="0"/>
                <a:t> Plural </a:t>
              </a:r>
              <a:r>
                <a:rPr lang="pt-BR" sz="1400" dirty="0" err="1" smtClean="0"/>
                <a:t>Kind-InnerKind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compared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to</a:t>
              </a:r>
              <a:r>
                <a:rPr lang="pt-BR" sz="1400" dirty="0" smtClean="0"/>
                <a:t> Plural </a:t>
              </a:r>
              <a:r>
                <a:rPr lang="pt-BR" sz="1400" dirty="0" err="1" smtClean="0"/>
                <a:t>Kind-Kind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and</a:t>
              </a:r>
              <a:r>
                <a:rPr lang="pt-BR" sz="1400" dirty="0" smtClean="0"/>
                <a:t> Singular </a:t>
              </a:r>
              <a:r>
                <a:rPr lang="pt-BR" sz="1400" dirty="0" err="1" smtClean="0"/>
                <a:t>Kind-InnerKind</a:t>
              </a:r>
              <a:endParaRPr lang="pt-BR" sz="1400" dirty="0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6804248" y="3241576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900" b="1" dirty="0" err="1" smtClean="0">
                <a:latin typeface="Arial" pitchFamily="34" charset="0"/>
                <a:cs typeface="Arial" pitchFamily="34" charset="0"/>
              </a:rPr>
              <a:t>Red</a:t>
            </a:r>
            <a:r>
              <a:rPr lang="pt-BR" sz="9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900" b="1" dirty="0" err="1" smtClean="0">
                <a:latin typeface="Arial" pitchFamily="34" charset="0"/>
                <a:cs typeface="Arial" pitchFamily="34" charset="0"/>
              </a:rPr>
              <a:t>Purple</a:t>
            </a:r>
            <a:endParaRPr lang="pt-BR" sz="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4" y="1324928"/>
            <a:ext cx="8904071" cy="554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4438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Experiment</a:t>
            </a:r>
            <a:r>
              <a:rPr lang="pt-BR" b="1" dirty="0" smtClean="0"/>
              <a:t> 1: </a:t>
            </a:r>
            <a:r>
              <a:rPr lang="pt-BR" b="1" dirty="0" err="1" smtClean="0"/>
              <a:t>Well</a:t>
            </a:r>
            <a:r>
              <a:rPr lang="pt-BR" b="1" dirty="0" smtClean="0"/>
              <a:t> </a:t>
            </a:r>
            <a:r>
              <a:rPr lang="pt-BR" b="1" dirty="0" err="1" smtClean="0"/>
              <a:t>Defined</a:t>
            </a:r>
            <a:r>
              <a:rPr lang="pt-BR" b="1" dirty="0" smtClean="0"/>
              <a:t> </a:t>
            </a:r>
            <a:r>
              <a:rPr lang="pt-BR" b="1" dirty="0" err="1" smtClean="0"/>
              <a:t>Kinds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9087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Results</a:t>
            </a:r>
            <a:endParaRPr lang="pt-BR" sz="2000" b="1" u="sng" dirty="0" smtClean="0"/>
          </a:p>
        </p:txBody>
      </p:sp>
      <p:sp>
        <p:nvSpPr>
          <p:cNvPr id="4" name="Colchete direito 3"/>
          <p:cNvSpPr/>
          <p:nvPr/>
        </p:nvSpPr>
        <p:spPr>
          <a:xfrm rot="16200000">
            <a:off x="2123728" y="2348880"/>
            <a:ext cx="216023" cy="1944216"/>
          </a:xfrm>
          <a:prstGeom prst="rightBracket">
            <a:avLst>
              <a:gd name="adj" fmla="val 38142"/>
            </a:avLst>
          </a:prstGeom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olchete direito 8"/>
          <p:cNvSpPr/>
          <p:nvPr/>
        </p:nvSpPr>
        <p:spPr>
          <a:xfrm rot="16200000">
            <a:off x="6588225" y="980728"/>
            <a:ext cx="216023" cy="1944216"/>
          </a:xfrm>
          <a:prstGeom prst="rightBracket">
            <a:avLst>
              <a:gd name="adj" fmla="val 38142"/>
            </a:avLst>
          </a:prstGeom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159732" y="27132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552220" y="14754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6012160" y="2662572"/>
            <a:ext cx="2880320" cy="1815882"/>
            <a:chOff x="-609662" y="1696754"/>
            <a:chExt cx="2880320" cy="1815882"/>
          </a:xfrm>
        </p:grpSpPr>
        <p:sp>
          <p:nvSpPr>
            <p:cNvPr id="10" name="Texto explicativo retangular com cantos arredondados 9"/>
            <p:cNvSpPr/>
            <p:nvPr/>
          </p:nvSpPr>
          <p:spPr>
            <a:xfrm>
              <a:off x="-609662" y="1696754"/>
              <a:ext cx="2880320" cy="1815882"/>
            </a:xfrm>
            <a:prstGeom prst="wedgeRoundRectCallout">
              <a:avLst>
                <a:gd name="adj1" fmla="val -62419"/>
                <a:gd name="adj2" fmla="val -70358"/>
                <a:gd name="adj3" fmla="val 16667"/>
              </a:avLst>
            </a:prstGeom>
            <a:solidFill>
              <a:schemeClr val="bg1"/>
            </a:solidFill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-609662" y="1696754"/>
              <a:ext cx="28803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 err="1" smtClean="0"/>
                <a:t>Increase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of</a:t>
              </a:r>
              <a:r>
                <a:rPr lang="pt-BR" sz="1400" dirty="0" smtClean="0"/>
                <a:t> Reading times for </a:t>
              </a:r>
              <a:r>
                <a:rPr lang="pt-BR" sz="1400" dirty="0" err="1" smtClean="0"/>
                <a:t>the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critical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area</a:t>
              </a:r>
              <a:r>
                <a:rPr lang="pt-BR" sz="1400" dirty="0" smtClean="0"/>
                <a:t> for Plural </a:t>
              </a:r>
              <a:r>
                <a:rPr lang="pt-BR" sz="1400" dirty="0" err="1" smtClean="0"/>
                <a:t>Kind-InnerKind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may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indicate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the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difficult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to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process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the</a:t>
              </a:r>
              <a:r>
                <a:rPr lang="pt-BR" sz="1400" dirty="0" smtClean="0"/>
                <a:t> “</a:t>
              </a:r>
              <a:r>
                <a:rPr lang="pt-BR" sz="1400" dirty="0" err="1" smtClean="0"/>
                <a:t>negation</a:t>
              </a:r>
              <a:r>
                <a:rPr lang="pt-BR" sz="1400" dirty="0" smtClean="0"/>
                <a:t>” </a:t>
              </a:r>
              <a:r>
                <a:rPr lang="pt-BR" sz="1400" dirty="0" err="1" smtClean="0"/>
                <a:t>of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the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matrix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clause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sense</a:t>
              </a:r>
              <a:r>
                <a:rPr lang="pt-BR" sz="1400" dirty="0" smtClean="0"/>
                <a:t>.</a:t>
              </a:r>
            </a:p>
            <a:p>
              <a:pPr algn="just"/>
              <a:endParaRPr lang="pt-BR" sz="1400" dirty="0"/>
            </a:p>
            <a:p>
              <a:pPr algn="ctr"/>
              <a:r>
                <a:rPr lang="pt-BR" sz="1200" dirty="0" smtClean="0"/>
                <a:t>“</a:t>
              </a:r>
              <a:r>
                <a:rPr lang="pt-BR" sz="1200" dirty="0" err="1" smtClean="0"/>
                <a:t>There</a:t>
              </a:r>
              <a:r>
                <a:rPr lang="pt-BR" sz="1200" dirty="0" smtClean="0"/>
                <a:t> are no </a:t>
              </a:r>
              <a:r>
                <a:rPr lang="pt-BR" sz="1200" dirty="0" err="1" smtClean="0"/>
                <a:t>greeneries</a:t>
              </a:r>
              <a:r>
                <a:rPr lang="pt-BR" sz="1200" dirty="0" smtClean="0"/>
                <a:t> </a:t>
              </a:r>
              <a:r>
                <a:rPr lang="pt-BR" sz="1200" dirty="0" err="1" smtClean="0"/>
                <a:t>but</a:t>
              </a:r>
              <a:r>
                <a:rPr lang="pt-BR" sz="1200" dirty="0" smtClean="0"/>
                <a:t> </a:t>
              </a:r>
              <a:r>
                <a:rPr lang="pt-BR" sz="1200" dirty="0" err="1" smtClean="0"/>
                <a:t>there</a:t>
              </a:r>
              <a:r>
                <a:rPr lang="pt-BR" sz="1200" dirty="0" smtClean="0"/>
                <a:t> are </a:t>
              </a:r>
              <a:r>
                <a:rPr lang="pt-BR" sz="1200" dirty="0" err="1" smtClean="0"/>
                <a:t>lettuces</a:t>
              </a:r>
              <a:r>
                <a:rPr lang="pt-BR" sz="1200" dirty="0" smtClean="0"/>
                <a:t>”</a:t>
              </a:r>
              <a:endParaRPr lang="pt-BR" sz="12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11560" y="1448780"/>
            <a:ext cx="2880320" cy="1224136"/>
            <a:chOff x="611560" y="1448780"/>
            <a:chExt cx="2880320" cy="1224136"/>
          </a:xfrm>
        </p:grpSpPr>
        <p:sp>
          <p:nvSpPr>
            <p:cNvPr id="13" name="Texto explicativo retangular com cantos arredondados 12"/>
            <p:cNvSpPr/>
            <p:nvPr/>
          </p:nvSpPr>
          <p:spPr>
            <a:xfrm>
              <a:off x="611560" y="1448780"/>
              <a:ext cx="2880320" cy="1224136"/>
            </a:xfrm>
            <a:prstGeom prst="wedgeRoundRectCallout">
              <a:avLst>
                <a:gd name="adj1" fmla="val 41654"/>
                <a:gd name="adj2" fmla="val 132953"/>
                <a:gd name="adj3" fmla="val 16667"/>
              </a:avLst>
            </a:prstGeom>
            <a:solidFill>
              <a:schemeClr val="bg1"/>
            </a:solidFill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11560" y="1599183"/>
              <a:ext cx="288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 smtClean="0"/>
                <a:t>However</a:t>
              </a:r>
              <a:r>
                <a:rPr lang="pt-BR" dirty="0" smtClean="0"/>
                <a:t>, </a:t>
              </a:r>
              <a:r>
                <a:rPr lang="pt-BR" dirty="0" err="1" smtClean="0"/>
                <a:t>the</a:t>
              </a:r>
              <a:r>
                <a:rPr lang="pt-BR" dirty="0" smtClean="0"/>
                <a:t> </a:t>
              </a:r>
              <a:r>
                <a:rPr lang="pt-BR" dirty="0" err="1" smtClean="0"/>
                <a:t>effect</a:t>
              </a:r>
              <a:r>
                <a:rPr lang="pt-BR" dirty="0" smtClean="0"/>
                <a:t> for </a:t>
              </a:r>
              <a:r>
                <a:rPr lang="pt-BR" dirty="0" err="1" smtClean="0"/>
                <a:t>the</a:t>
              </a:r>
              <a:r>
                <a:rPr lang="pt-BR" dirty="0" smtClean="0"/>
                <a:t> Singular </a:t>
              </a:r>
              <a:r>
                <a:rPr lang="pt-BR" dirty="0" err="1" smtClean="0"/>
                <a:t>Conditions</a:t>
              </a:r>
              <a:r>
                <a:rPr lang="pt-BR" dirty="0" smtClean="0"/>
                <a:t> </a:t>
              </a:r>
              <a:r>
                <a:rPr lang="pt-BR" dirty="0" err="1" smtClean="0"/>
                <a:t>is</a:t>
              </a:r>
              <a:endParaRPr lang="pt-BR" dirty="0" smtClean="0"/>
            </a:p>
            <a:p>
              <a:pPr algn="ctr"/>
              <a:r>
                <a:rPr lang="pt-BR" dirty="0" err="1" smtClean="0"/>
                <a:t>the</a:t>
              </a:r>
              <a:r>
                <a:rPr lang="pt-BR" dirty="0" smtClean="0"/>
                <a:t> </a:t>
              </a:r>
              <a:r>
                <a:rPr lang="pt-BR" dirty="0" err="1" smtClean="0"/>
                <a:t>inverse</a:t>
              </a:r>
              <a:r>
                <a:rPr lang="pt-BR" dirty="0" smtClean="0"/>
                <a:t>!!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5984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438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Experiment</a:t>
            </a:r>
            <a:r>
              <a:rPr lang="pt-BR" b="1" dirty="0" smtClean="0"/>
              <a:t> 1: </a:t>
            </a:r>
            <a:r>
              <a:rPr lang="pt-BR" b="1" dirty="0" err="1" smtClean="0"/>
              <a:t>Well</a:t>
            </a:r>
            <a:r>
              <a:rPr lang="pt-BR" b="1" dirty="0" smtClean="0"/>
              <a:t> </a:t>
            </a:r>
            <a:r>
              <a:rPr lang="pt-BR" b="1" dirty="0" err="1" smtClean="0"/>
              <a:t>Defined</a:t>
            </a:r>
            <a:r>
              <a:rPr lang="pt-BR" b="1" dirty="0" smtClean="0"/>
              <a:t> </a:t>
            </a:r>
            <a:r>
              <a:rPr lang="pt-BR" b="1" dirty="0" err="1" smtClean="0"/>
              <a:t>Kinds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92468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Results</a:t>
            </a:r>
            <a:endParaRPr lang="pt-BR" sz="2000" b="1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7" y="1324799"/>
            <a:ext cx="8860325" cy="55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lchete direito 4"/>
          <p:cNvSpPr/>
          <p:nvPr/>
        </p:nvSpPr>
        <p:spPr>
          <a:xfrm rot="16200000">
            <a:off x="6734665" y="856393"/>
            <a:ext cx="216023" cy="1944216"/>
          </a:xfrm>
          <a:prstGeom prst="rightBracket">
            <a:avLst>
              <a:gd name="adj" fmla="val 38142"/>
            </a:avLst>
          </a:prstGeom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698660" y="135115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1259632" y="2504544"/>
            <a:ext cx="2880320" cy="954108"/>
          </a:xfrm>
          <a:prstGeom prst="wedgeRoundRectCallout">
            <a:avLst>
              <a:gd name="adj1" fmla="val 80255"/>
              <a:gd name="adj2" fmla="val -55488"/>
              <a:gd name="adj3" fmla="val 16667"/>
            </a:avLst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276937" y="250454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In </a:t>
            </a:r>
            <a:r>
              <a:rPr lang="pt-BR" sz="1400" dirty="0" err="1" smtClean="0"/>
              <a:t>RTs</a:t>
            </a:r>
            <a:r>
              <a:rPr lang="pt-BR" sz="1400" dirty="0" smtClean="0"/>
              <a:t> </a:t>
            </a:r>
            <a:r>
              <a:rPr lang="pt-BR" sz="1400" dirty="0" err="1" smtClean="0"/>
              <a:t>analysis</a:t>
            </a:r>
            <a:r>
              <a:rPr lang="pt-BR" sz="1400" dirty="0" smtClean="0"/>
              <a:t> </a:t>
            </a:r>
            <a:r>
              <a:rPr lang="pt-BR" sz="1400" dirty="0" err="1" smtClean="0"/>
              <a:t>we</a:t>
            </a:r>
            <a:r>
              <a:rPr lang="pt-BR" sz="1400" dirty="0" smtClean="0"/>
              <a:t> </a:t>
            </a:r>
            <a:r>
              <a:rPr lang="pt-BR" sz="1400" dirty="0" err="1" smtClean="0"/>
              <a:t>found</a:t>
            </a:r>
            <a:r>
              <a:rPr lang="pt-BR" sz="1400" dirty="0" smtClean="0"/>
              <a:t> </a:t>
            </a:r>
            <a:r>
              <a:rPr lang="pt-BR" sz="1400" dirty="0" err="1" smtClean="0"/>
              <a:t>the</a:t>
            </a:r>
            <a:r>
              <a:rPr lang="pt-BR" sz="1400" dirty="0" smtClean="0"/>
              <a:t> </a:t>
            </a:r>
            <a:r>
              <a:rPr lang="pt-BR" sz="1400" dirty="0" err="1" smtClean="0"/>
              <a:t>same</a:t>
            </a:r>
            <a:r>
              <a:rPr lang="pt-BR" sz="1400" dirty="0" smtClean="0"/>
              <a:t> </a:t>
            </a:r>
            <a:r>
              <a:rPr lang="pt-BR" sz="1400" dirty="0" err="1" smtClean="0"/>
              <a:t>effect</a:t>
            </a:r>
            <a:r>
              <a:rPr lang="pt-BR" sz="1400" dirty="0" smtClean="0"/>
              <a:t> for </a:t>
            </a:r>
            <a:r>
              <a:rPr lang="pt-BR" sz="1400" dirty="0" err="1" smtClean="0"/>
              <a:t>both</a:t>
            </a:r>
            <a:r>
              <a:rPr lang="pt-BR" sz="1400" dirty="0" smtClean="0"/>
              <a:t> </a:t>
            </a:r>
            <a:r>
              <a:rPr lang="pt-BR" sz="1400" dirty="0" err="1" smtClean="0"/>
              <a:t>comparisons</a:t>
            </a:r>
            <a:r>
              <a:rPr lang="pt-BR" sz="1400" dirty="0" smtClean="0"/>
              <a:t> </a:t>
            </a:r>
            <a:r>
              <a:rPr lang="pt-BR" sz="1400" dirty="0" err="1" smtClean="0"/>
              <a:t>but</a:t>
            </a:r>
            <a:r>
              <a:rPr lang="pt-BR" sz="1400" dirty="0" smtClean="0"/>
              <a:t> </a:t>
            </a:r>
            <a:r>
              <a:rPr lang="pt-BR" sz="1400" dirty="0" err="1" smtClean="0"/>
              <a:t>only</a:t>
            </a:r>
            <a:r>
              <a:rPr lang="pt-BR" sz="1400" dirty="0" smtClean="0"/>
              <a:t> </a:t>
            </a:r>
            <a:r>
              <a:rPr lang="pt-BR" sz="1400" dirty="0" err="1" smtClean="0"/>
              <a:t>the</a:t>
            </a:r>
            <a:r>
              <a:rPr lang="pt-BR" sz="1400" dirty="0" smtClean="0"/>
              <a:t> plural </a:t>
            </a:r>
            <a:r>
              <a:rPr lang="pt-BR" sz="1400" dirty="0" err="1" smtClean="0"/>
              <a:t>condition</a:t>
            </a:r>
            <a:r>
              <a:rPr lang="pt-BR" sz="1400" dirty="0" smtClean="0"/>
              <a:t> </a:t>
            </a:r>
            <a:r>
              <a:rPr lang="pt-BR" sz="1400" dirty="0" err="1" smtClean="0"/>
              <a:t>reach</a:t>
            </a:r>
            <a:r>
              <a:rPr lang="pt-BR" sz="1400" dirty="0" smtClean="0"/>
              <a:t> </a:t>
            </a:r>
            <a:r>
              <a:rPr lang="pt-BR" sz="1400" dirty="0" err="1" smtClean="0"/>
              <a:t>significance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984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438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Experiment</a:t>
            </a:r>
            <a:r>
              <a:rPr lang="pt-BR" b="1" dirty="0" smtClean="0"/>
              <a:t> 1: </a:t>
            </a:r>
            <a:r>
              <a:rPr lang="pt-BR" b="1" dirty="0" err="1" smtClean="0"/>
              <a:t>Well</a:t>
            </a:r>
            <a:r>
              <a:rPr lang="pt-BR" b="1" dirty="0" smtClean="0"/>
              <a:t> </a:t>
            </a:r>
            <a:r>
              <a:rPr lang="pt-BR" b="1" dirty="0" err="1" smtClean="0"/>
              <a:t>Defined</a:t>
            </a:r>
            <a:r>
              <a:rPr lang="pt-BR" b="1" dirty="0" smtClean="0"/>
              <a:t> </a:t>
            </a:r>
            <a:r>
              <a:rPr lang="pt-BR" b="1" dirty="0" err="1" smtClean="0"/>
              <a:t>Kinds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DISCUSSION: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5516" y="2060848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1) The </a:t>
            </a:r>
            <a:r>
              <a:rPr lang="pt-BR" dirty="0" err="1" smtClean="0"/>
              <a:t>increasing</a:t>
            </a:r>
            <a:r>
              <a:rPr lang="pt-BR" dirty="0" smtClean="0"/>
              <a:t> </a:t>
            </a:r>
            <a:r>
              <a:rPr lang="pt-BR" dirty="0" err="1" smtClean="0"/>
              <a:t>reading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reaction</a:t>
            </a:r>
            <a:r>
              <a:rPr lang="pt-BR" dirty="0" smtClean="0"/>
              <a:t> times </a:t>
            </a:r>
            <a:r>
              <a:rPr lang="pt-BR" dirty="0" err="1" smtClean="0"/>
              <a:t>only</a:t>
            </a:r>
            <a:r>
              <a:rPr lang="pt-BR" dirty="0" smtClean="0"/>
              <a:t> for </a:t>
            </a:r>
            <a:r>
              <a:rPr lang="pt-BR" dirty="0" err="1" smtClean="0"/>
              <a:t>the</a:t>
            </a:r>
            <a:r>
              <a:rPr lang="pt-BR" dirty="0" smtClean="0"/>
              <a:t> plural </a:t>
            </a:r>
            <a:r>
              <a:rPr lang="pt-BR" dirty="0" err="1" smtClean="0"/>
              <a:t>conditions</a:t>
            </a:r>
            <a:r>
              <a:rPr lang="pt-BR" dirty="0" smtClean="0"/>
              <a:t> </a:t>
            </a:r>
            <a:r>
              <a:rPr lang="pt-BR" dirty="0" err="1" smtClean="0"/>
              <a:t>may</a:t>
            </a:r>
            <a:r>
              <a:rPr lang="pt-BR" dirty="0" smtClean="0"/>
              <a:t> </a:t>
            </a:r>
            <a:r>
              <a:rPr lang="pt-BR" dirty="0" err="1" smtClean="0"/>
              <a:t>indicate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plurals</a:t>
            </a:r>
            <a:r>
              <a:rPr lang="pt-BR" dirty="0"/>
              <a:t> </a:t>
            </a:r>
            <a:r>
              <a:rPr lang="pt-BR" dirty="0" smtClean="0"/>
              <a:t>are more </a:t>
            </a:r>
            <a:r>
              <a:rPr lang="pt-BR" dirty="0" err="1" smtClean="0"/>
              <a:t>difficult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read</a:t>
            </a:r>
            <a:r>
              <a:rPr lang="pt-BR" dirty="0" smtClean="0"/>
              <a:t> </a:t>
            </a:r>
            <a:r>
              <a:rPr lang="pt-BR" dirty="0" err="1" smtClean="0"/>
              <a:t>than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singulars</a:t>
            </a:r>
            <a:r>
              <a:rPr lang="pt-BR" dirty="0" smtClean="0"/>
              <a:t>. 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2)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expected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find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effect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negation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matrix</a:t>
            </a:r>
            <a:r>
              <a:rPr lang="pt-BR" dirty="0" smtClean="0"/>
              <a:t> </a:t>
            </a:r>
            <a:r>
              <a:rPr lang="pt-BR" dirty="0" err="1" smtClean="0"/>
              <a:t>clause</a:t>
            </a:r>
            <a:r>
              <a:rPr lang="pt-BR" dirty="0" smtClean="0"/>
              <a:t>, </a:t>
            </a:r>
            <a:r>
              <a:rPr lang="pt-BR" dirty="0" err="1" smtClean="0"/>
              <a:t>however</a:t>
            </a:r>
            <a:r>
              <a:rPr lang="pt-BR" dirty="0" smtClean="0"/>
              <a:t>, </a:t>
            </a:r>
            <a:r>
              <a:rPr lang="pt-BR" dirty="0" err="1" smtClean="0"/>
              <a:t>if</a:t>
            </a:r>
            <a:r>
              <a:rPr lang="pt-BR" dirty="0" smtClean="0"/>
              <a:t> </a:t>
            </a:r>
            <a:r>
              <a:rPr lang="pt-BR" dirty="0" err="1" smtClean="0"/>
              <a:t>there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some </a:t>
            </a:r>
            <a:r>
              <a:rPr lang="pt-BR" dirty="0" err="1" smtClean="0"/>
              <a:t>effect</a:t>
            </a:r>
            <a:r>
              <a:rPr lang="pt-BR" dirty="0" smtClean="0"/>
              <a:t>,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find</a:t>
            </a:r>
            <a:r>
              <a:rPr lang="pt-BR" dirty="0" smtClean="0"/>
              <a:t> it </a:t>
            </a:r>
            <a:r>
              <a:rPr lang="pt-BR" dirty="0" err="1" smtClean="0"/>
              <a:t>only</a:t>
            </a:r>
            <a:r>
              <a:rPr lang="pt-BR" dirty="0" smtClean="0"/>
              <a:t> for </a:t>
            </a:r>
            <a:r>
              <a:rPr lang="pt-BR" dirty="0" err="1" smtClean="0"/>
              <a:t>the</a:t>
            </a:r>
            <a:r>
              <a:rPr lang="pt-BR" dirty="0" smtClean="0"/>
              <a:t> plural </a:t>
            </a:r>
            <a:r>
              <a:rPr lang="pt-BR" dirty="0" err="1" smtClean="0"/>
              <a:t>conditions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2) It </a:t>
            </a:r>
            <a:r>
              <a:rPr lang="pt-BR" dirty="0" err="1" smtClean="0"/>
              <a:t>may</a:t>
            </a:r>
            <a:r>
              <a:rPr lang="pt-BR" dirty="0" smtClean="0"/>
              <a:t> </a:t>
            </a:r>
            <a:r>
              <a:rPr lang="pt-BR" dirty="0" err="1" smtClean="0"/>
              <a:t>indicate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bare</a:t>
            </a:r>
            <a:r>
              <a:rPr lang="pt-BR" dirty="0" smtClean="0"/>
              <a:t> singular </a:t>
            </a:r>
            <a:r>
              <a:rPr lang="pt-BR" dirty="0" err="1" smtClean="0"/>
              <a:t>generics</a:t>
            </a:r>
            <a:r>
              <a:rPr lang="pt-BR" dirty="0" smtClean="0"/>
              <a:t> are </a:t>
            </a:r>
            <a:r>
              <a:rPr lang="pt-BR" dirty="0" err="1" smtClean="0"/>
              <a:t>less</a:t>
            </a:r>
            <a:r>
              <a:rPr lang="pt-BR" dirty="0" smtClean="0"/>
              <a:t> </a:t>
            </a:r>
            <a:r>
              <a:rPr lang="pt-BR" dirty="0" err="1" smtClean="0"/>
              <a:t>complex</a:t>
            </a:r>
            <a:r>
              <a:rPr lang="pt-BR" dirty="0" smtClean="0"/>
              <a:t> </a:t>
            </a:r>
            <a:r>
              <a:rPr lang="pt-BR" dirty="0" err="1" smtClean="0"/>
              <a:t>than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bare</a:t>
            </a:r>
            <a:r>
              <a:rPr lang="pt-BR" dirty="0" smtClean="0"/>
              <a:t> plural </a:t>
            </a:r>
            <a:r>
              <a:rPr lang="pt-BR" dirty="0" err="1" smtClean="0"/>
              <a:t>generics</a:t>
            </a:r>
            <a:r>
              <a:rPr lang="pt-BR" dirty="0" smtClean="0"/>
              <a:t> </a:t>
            </a:r>
            <a:r>
              <a:rPr lang="pt-BR" dirty="0" err="1" smtClean="0"/>
              <a:t>so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dismember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inner</a:t>
            </a:r>
            <a:r>
              <a:rPr lang="pt-BR" dirty="0" smtClean="0"/>
              <a:t> </a:t>
            </a:r>
            <a:r>
              <a:rPr lang="pt-BR" dirty="0" err="1" smtClean="0"/>
              <a:t>kind</a:t>
            </a:r>
            <a:r>
              <a:rPr lang="pt-BR" dirty="0" smtClean="0"/>
              <a:t> NP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gender</a:t>
            </a:r>
            <a:r>
              <a:rPr lang="pt-BR" dirty="0" smtClean="0"/>
              <a:t> </a:t>
            </a:r>
            <a:r>
              <a:rPr lang="pt-BR" dirty="0" err="1" smtClean="0"/>
              <a:t>expressed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/>
              <a:t>matrix</a:t>
            </a:r>
            <a:r>
              <a:rPr lang="pt-BR" dirty="0"/>
              <a:t> </a:t>
            </a:r>
            <a:r>
              <a:rPr lang="pt-BR" dirty="0" err="1" smtClean="0"/>
              <a:t>clause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singular </a:t>
            </a:r>
            <a:r>
              <a:rPr lang="pt-BR" dirty="0" err="1" smtClean="0"/>
              <a:t>conditions</a:t>
            </a:r>
            <a:r>
              <a:rPr lang="pt-BR" dirty="0" smtClean="0"/>
              <a:t>, </a:t>
            </a:r>
            <a:r>
              <a:rPr lang="pt-BR" dirty="0" err="1" smtClean="0"/>
              <a:t>but</a:t>
            </a:r>
            <a:r>
              <a:rPr lang="pt-BR" dirty="0" smtClean="0"/>
              <a:t>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plural </a:t>
            </a:r>
            <a:r>
              <a:rPr lang="pt-BR" dirty="0" err="1" smtClean="0"/>
              <a:t>ones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4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276872"/>
            <a:ext cx="69127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/>
              <a:t>Experiment</a:t>
            </a:r>
            <a:r>
              <a:rPr lang="pt-BR" sz="3200" b="1" dirty="0" smtClean="0"/>
              <a:t> 2:</a:t>
            </a:r>
          </a:p>
          <a:p>
            <a:pPr algn="ctr"/>
            <a:endParaRPr lang="pt-BR" sz="2800" b="1" dirty="0" smtClean="0"/>
          </a:p>
          <a:p>
            <a:pPr algn="ctr"/>
            <a:r>
              <a:rPr lang="pt-BR" sz="2800" dirty="0" err="1" smtClean="0"/>
              <a:t>Not-Well</a:t>
            </a:r>
            <a:r>
              <a:rPr lang="pt-BR" sz="2800" dirty="0" smtClean="0"/>
              <a:t> </a:t>
            </a:r>
            <a:r>
              <a:rPr lang="pt-BR" sz="2800" dirty="0" err="1" smtClean="0"/>
              <a:t>Defined</a:t>
            </a:r>
            <a:r>
              <a:rPr lang="pt-BR" sz="2800" dirty="0" smtClean="0"/>
              <a:t> </a:t>
            </a:r>
            <a:r>
              <a:rPr lang="pt-BR" sz="2800" dirty="0" err="1"/>
              <a:t>K</a:t>
            </a:r>
            <a:r>
              <a:rPr lang="pt-BR" sz="2800" dirty="0" err="1" smtClean="0"/>
              <a:t>inds</a:t>
            </a:r>
            <a:endParaRPr lang="pt-BR" sz="2800" dirty="0" smtClean="0"/>
          </a:p>
          <a:p>
            <a:pPr algn="ctr"/>
            <a:r>
              <a:rPr lang="pt-BR" dirty="0" err="1" smtClean="0"/>
              <a:t>Krifka</a:t>
            </a:r>
            <a:r>
              <a:rPr lang="pt-BR" dirty="0" smtClean="0"/>
              <a:t> (1995) apud. </a:t>
            </a:r>
            <a:r>
              <a:rPr lang="pt-BR" dirty="0" err="1" smtClean="0"/>
              <a:t>Ionin</a:t>
            </a:r>
            <a:r>
              <a:rPr lang="pt-BR" dirty="0" smtClean="0"/>
              <a:t>, </a:t>
            </a:r>
            <a:r>
              <a:rPr lang="pt-BR" dirty="0" err="1" smtClean="0"/>
              <a:t>Montrul</a:t>
            </a:r>
            <a:r>
              <a:rPr lang="pt-BR" dirty="0" smtClean="0"/>
              <a:t> &amp; Santos (2011: 116)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71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8"/>
          <p:cNvSpPr txBox="1">
            <a:spLocks noChangeArrowheads="1"/>
          </p:cNvSpPr>
          <p:nvPr/>
        </p:nvSpPr>
        <p:spPr bwMode="auto">
          <a:xfrm>
            <a:off x="733780" y="2132856"/>
            <a:ext cx="3384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400" b="1" dirty="0" err="1" smtClean="0">
                <a:solidFill>
                  <a:srgbClr val="C00000"/>
                </a:solidFill>
                <a:ea typeface="MS PGothic" pitchFamily="34" charset="-128"/>
              </a:rPr>
              <a:t>Inner</a:t>
            </a:r>
            <a:r>
              <a:rPr lang="pt-BR" sz="2400" b="1" dirty="0" smtClean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pt-BR" sz="2400" b="1" dirty="0" err="1" smtClean="0">
                <a:solidFill>
                  <a:srgbClr val="C00000"/>
                </a:solidFill>
                <a:ea typeface="MS PGothic" pitchFamily="34" charset="-128"/>
              </a:rPr>
              <a:t>Kind</a:t>
            </a:r>
            <a:r>
              <a:rPr lang="pt-BR" sz="2400" b="1" dirty="0">
                <a:solidFill>
                  <a:srgbClr val="C00000"/>
                </a:solidFill>
                <a:ea typeface="MS PGothic" pitchFamily="34" charset="-128"/>
              </a:rPr>
              <a:t/>
            </a:r>
            <a:br>
              <a:rPr lang="pt-BR" sz="2400" b="1" dirty="0">
                <a:solidFill>
                  <a:srgbClr val="C00000"/>
                </a:solidFill>
                <a:ea typeface="MS PGothic" pitchFamily="34" charset="-128"/>
              </a:rPr>
            </a:br>
            <a:r>
              <a:rPr lang="pt-BR" sz="2400" b="1" dirty="0" err="1" smtClean="0">
                <a:solidFill>
                  <a:srgbClr val="C00000"/>
                </a:solidFill>
                <a:ea typeface="MS PGothic" pitchFamily="34" charset="-128"/>
              </a:rPr>
              <a:t>Comparison</a:t>
            </a:r>
            <a:endParaRPr lang="fr-FR" sz="2400" b="1" dirty="0">
              <a:solidFill>
                <a:srgbClr val="C00000"/>
              </a:solidFill>
              <a:ea typeface="MS PGothic" pitchFamily="34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44389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Experiment</a:t>
            </a:r>
            <a:r>
              <a:rPr lang="pt-BR" sz="2000" b="1" dirty="0" smtClean="0"/>
              <a:t> 2: </a:t>
            </a:r>
            <a:r>
              <a:rPr lang="pt-BR" sz="2000" b="1" dirty="0" err="1" smtClean="0"/>
              <a:t>Not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Well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Defined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Kinds</a:t>
            </a:r>
            <a:endParaRPr lang="pt-BR" sz="2000" b="1" dirty="0"/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553689" y="2064259"/>
            <a:ext cx="2211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400" b="1" dirty="0" smtClean="0">
                <a:solidFill>
                  <a:srgbClr val="C00000"/>
                </a:solidFill>
                <a:ea typeface="MS PGothic" pitchFamily="34" charset="-128"/>
              </a:rPr>
              <a:t>Non </a:t>
            </a:r>
            <a:r>
              <a:rPr lang="pt-BR" sz="2400" b="1" dirty="0" err="1" smtClean="0">
                <a:solidFill>
                  <a:srgbClr val="C00000"/>
                </a:solidFill>
                <a:ea typeface="MS PGothic" pitchFamily="34" charset="-128"/>
              </a:rPr>
              <a:t>Kind</a:t>
            </a:r>
            <a:r>
              <a:rPr lang="pt-BR" sz="2400" b="1" dirty="0" smtClean="0">
                <a:solidFill>
                  <a:srgbClr val="C00000"/>
                </a:solidFill>
                <a:ea typeface="MS PGothic" pitchFamily="34" charset="-128"/>
              </a:rPr>
              <a:t/>
            </a:r>
            <a:br>
              <a:rPr lang="pt-BR" sz="2400" b="1" dirty="0" smtClean="0">
                <a:solidFill>
                  <a:srgbClr val="C00000"/>
                </a:solidFill>
                <a:ea typeface="MS PGothic" pitchFamily="34" charset="-128"/>
              </a:rPr>
            </a:br>
            <a:r>
              <a:rPr lang="pt-BR" sz="2400" b="1" dirty="0" err="1" smtClean="0">
                <a:solidFill>
                  <a:srgbClr val="C00000"/>
                </a:solidFill>
                <a:ea typeface="MS PGothic" pitchFamily="34" charset="-128"/>
              </a:rPr>
              <a:t>Comparison</a:t>
            </a:r>
            <a:endParaRPr lang="fr-FR" sz="2400" b="1" dirty="0">
              <a:solidFill>
                <a:srgbClr val="C00000"/>
              </a:solidFill>
              <a:ea typeface="MS PGothic" pitchFamily="34" charset="-128"/>
            </a:endParaRPr>
          </a:p>
        </p:txBody>
      </p:sp>
      <p:sp>
        <p:nvSpPr>
          <p:cNvPr id="20487" name="Text Box 40"/>
          <p:cNvSpPr txBox="1">
            <a:spLocks noChangeArrowheads="1"/>
          </p:cNvSpPr>
          <p:nvPr/>
        </p:nvSpPr>
        <p:spPr bwMode="auto">
          <a:xfrm>
            <a:off x="594955" y="3342498"/>
            <a:ext cx="374441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Livro Novo – Livro Antigo</a:t>
            </a:r>
            <a:br>
              <a:rPr lang="pt-BR" b="1" dirty="0" smtClean="0">
                <a:ea typeface="MS PGothic" pitchFamily="34" charset="-128"/>
              </a:rPr>
            </a:br>
            <a:r>
              <a:rPr lang="pt-BR" sz="1400" dirty="0" smtClean="0">
                <a:ea typeface="MS PGothic" pitchFamily="34" charset="-128"/>
              </a:rPr>
              <a:t>New Book – </a:t>
            </a:r>
            <a:r>
              <a:rPr lang="pt-BR" sz="1400" dirty="0" err="1" smtClean="0">
                <a:ea typeface="MS PGothic" pitchFamily="34" charset="-128"/>
              </a:rPr>
              <a:t>Old</a:t>
            </a:r>
            <a:r>
              <a:rPr lang="pt-BR" sz="1400" dirty="0" smtClean="0">
                <a:ea typeface="MS PGothic" pitchFamily="34" charset="-128"/>
              </a:rPr>
              <a:t> Book</a:t>
            </a:r>
            <a:endParaRPr lang="pt-BR" dirty="0" smtClean="0"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Pomada Cara – Pomada Barata</a:t>
            </a:r>
            <a:br>
              <a:rPr lang="pt-BR" b="1" dirty="0" smtClean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Expensive</a:t>
            </a:r>
            <a:r>
              <a:rPr lang="pt-BR" sz="1400" dirty="0" smtClean="0">
                <a:ea typeface="MS PGothic" pitchFamily="34" charset="-128"/>
              </a:rPr>
              <a:t> </a:t>
            </a:r>
            <a:r>
              <a:rPr lang="pt-BR" sz="1400" dirty="0" err="1" smtClean="0">
                <a:ea typeface="MS PGothic" pitchFamily="34" charset="-128"/>
              </a:rPr>
              <a:t>Ointment</a:t>
            </a:r>
            <a:r>
              <a:rPr lang="pt-BR" sz="1400" dirty="0" smtClean="0">
                <a:ea typeface="MS PGothic" pitchFamily="34" charset="-128"/>
              </a:rPr>
              <a:t> – </a:t>
            </a:r>
            <a:r>
              <a:rPr lang="pt-BR" sz="1400" dirty="0" err="1" smtClean="0">
                <a:ea typeface="MS PGothic" pitchFamily="34" charset="-128"/>
              </a:rPr>
              <a:t>Cheap</a:t>
            </a:r>
            <a:r>
              <a:rPr lang="pt-BR" sz="1400" dirty="0" smtClean="0">
                <a:ea typeface="MS PGothic" pitchFamily="34" charset="-128"/>
              </a:rPr>
              <a:t> </a:t>
            </a:r>
            <a:r>
              <a:rPr lang="pt-BR" sz="1400" dirty="0" err="1" smtClean="0">
                <a:ea typeface="MS PGothic" pitchFamily="34" charset="-128"/>
              </a:rPr>
              <a:t>Ointment</a:t>
            </a:r>
            <a:endParaRPr lang="pt-BR" sz="1400" dirty="0" smtClean="0"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Urso Zangado </a:t>
            </a:r>
            <a:r>
              <a:rPr lang="pt-BR" b="1" dirty="0">
                <a:ea typeface="MS PGothic" pitchFamily="34" charset="-128"/>
              </a:rPr>
              <a:t>– </a:t>
            </a:r>
            <a:r>
              <a:rPr lang="pt-BR" b="1" dirty="0" smtClean="0">
                <a:ea typeface="MS PGothic" pitchFamily="34" charset="-128"/>
              </a:rPr>
              <a:t>Urso Faminto</a:t>
            </a:r>
            <a:r>
              <a:rPr lang="pt-BR" sz="1400" b="1" dirty="0">
                <a:ea typeface="MS PGothic" pitchFamily="34" charset="-128"/>
              </a:rPr>
              <a:t/>
            </a:r>
            <a:br>
              <a:rPr lang="pt-BR" sz="1400" b="1" dirty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Angry</a:t>
            </a:r>
            <a:r>
              <a:rPr lang="pt-BR" sz="1400" dirty="0" smtClean="0">
                <a:ea typeface="MS PGothic" pitchFamily="34" charset="-128"/>
              </a:rPr>
              <a:t> </a:t>
            </a:r>
            <a:r>
              <a:rPr lang="pt-BR" sz="1400" dirty="0" err="1" smtClean="0">
                <a:ea typeface="MS PGothic" pitchFamily="34" charset="-128"/>
              </a:rPr>
              <a:t>Bear</a:t>
            </a:r>
            <a:r>
              <a:rPr lang="pt-BR" sz="1400" dirty="0" smtClean="0">
                <a:ea typeface="MS PGothic" pitchFamily="34" charset="-128"/>
              </a:rPr>
              <a:t> – </a:t>
            </a:r>
            <a:r>
              <a:rPr lang="pt-BR" sz="1400" dirty="0" err="1" smtClean="0">
                <a:ea typeface="MS PGothic" pitchFamily="34" charset="-128"/>
              </a:rPr>
              <a:t>Starving</a:t>
            </a:r>
            <a:r>
              <a:rPr lang="pt-BR" sz="1400" dirty="0" smtClean="0">
                <a:ea typeface="MS PGothic" pitchFamily="34" charset="-128"/>
              </a:rPr>
              <a:t> </a:t>
            </a:r>
            <a:r>
              <a:rPr lang="pt-BR" sz="1400" dirty="0" err="1" smtClean="0">
                <a:ea typeface="MS PGothic" pitchFamily="34" charset="-128"/>
              </a:rPr>
              <a:t>Bear</a:t>
            </a:r>
            <a:endParaRPr lang="pt-BR" sz="1400" dirty="0">
              <a:ea typeface="MS PGothic" pitchFamily="34" charset="-128"/>
            </a:endParaRP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4895091" y="3342497"/>
            <a:ext cx="352839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>
                <a:ea typeface="MS PGothic" pitchFamily="34" charset="-128"/>
              </a:rPr>
              <a:t>Livro Novo – </a:t>
            </a:r>
            <a:r>
              <a:rPr lang="pt-BR" b="1" dirty="0" smtClean="0">
                <a:ea typeface="MS PGothic" pitchFamily="34" charset="-128"/>
              </a:rPr>
              <a:t>Gibi </a:t>
            </a:r>
            <a:r>
              <a:rPr lang="pt-BR" b="1" dirty="0">
                <a:ea typeface="MS PGothic" pitchFamily="34" charset="-128"/>
              </a:rPr>
              <a:t>Antigo</a:t>
            </a:r>
            <a:br>
              <a:rPr lang="pt-BR" b="1" dirty="0">
                <a:ea typeface="MS PGothic" pitchFamily="34" charset="-128"/>
              </a:rPr>
            </a:br>
            <a:r>
              <a:rPr lang="pt-BR" sz="1400" dirty="0" smtClean="0">
                <a:ea typeface="MS PGothic" pitchFamily="34" charset="-128"/>
              </a:rPr>
              <a:t>New Book – </a:t>
            </a:r>
            <a:r>
              <a:rPr lang="pt-BR" sz="1400" dirty="0" err="1" smtClean="0">
                <a:ea typeface="MS PGothic" pitchFamily="34" charset="-128"/>
              </a:rPr>
              <a:t>Old</a:t>
            </a:r>
            <a:r>
              <a:rPr lang="pt-BR" sz="1400" dirty="0" smtClean="0">
                <a:ea typeface="MS PGothic" pitchFamily="34" charset="-128"/>
              </a:rPr>
              <a:t> </a:t>
            </a:r>
            <a:r>
              <a:rPr lang="pt-BR" sz="1400" dirty="0" err="1" smtClean="0">
                <a:ea typeface="MS PGothic" pitchFamily="34" charset="-128"/>
              </a:rPr>
              <a:t>Comic</a:t>
            </a:r>
            <a:endParaRPr lang="pt-BR" dirty="0"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pt-BR" b="1" dirty="0">
                <a:ea typeface="MS PGothic" pitchFamily="34" charset="-128"/>
              </a:rPr>
              <a:t>Pomada Cara – </a:t>
            </a:r>
            <a:r>
              <a:rPr lang="pt-BR" b="1" dirty="0" smtClean="0">
                <a:ea typeface="MS PGothic" pitchFamily="34" charset="-128"/>
              </a:rPr>
              <a:t>Xarope Barato</a:t>
            </a:r>
            <a:r>
              <a:rPr lang="pt-BR" b="1" dirty="0">
                <a:ea typeface="MS PGothic" pitchFamily="34" charset="-128"/>
              </a:rPr>
              <a:t/>
            </a:r>
            <a:br>
              <a:rPr lang="pt-BR" b="1" dirty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Expensive</a:t>
            </a:r>
            <a:r>
              <a:rPr lang="pt-BR" sz="1400" dirty="0" smtClean="0">
                <a:ea typeface="MS PGothic" pitchFamily="34" charset="-128"/>
              </a:rPr>
              <a:t> </a:t>
            </a:r>
            <a:r>
              <a:rPr lang="pt-BR" sz="1400" dirty="0" err="1" smtClean="0">
                <a:ea typeface="MS PGothic" pitchFamily="34" charset="-128"/>
              </a:rPr>
              <a:t>Ointment</a:t>
            </a:r>
            <a:r>
              <a:rPr lang="pt-BR" sz="1400" dirty="0" smtClean="0">
                <a:ea typeface="MS PGothic" pitchFamily="34" charset="-128"/>
              </a:rPr>
              <a:t> </a:t>
            </a:r>
            <a:r>
              <a:rPr lang="pt-BR" sz="1400" dirty="0">
                <a:ea typeface="MS PGothic" pitchFamily="34" charset="-128"/>
              </a:rPr>
              <a:t>– </a:t>
            </a:r>
            <a:r>
              <a:rPr lang="pt-BR" sz="1400" dirty="0" err="1" smtClean="0">
                <a:ea typeface="MS PGothic" pitchFamily="34" charset="-128"/>
              </a:rPr>
              <a:t>Cheap</a:t>
            </a:r>
            <a:r>
              <a:rPr lang="pt-BR" sz="1400" dirty="0" smtClean="0">
                <a:ea typeface="MS PGothic" pitchFamily="34" charset="-128"/>
              </a:rPr>
              <a:t> </a:t>
            </a:r>
            <a:r>
              <a:rPr lang="pt-BR" sz="1400" dirty="0" err="1" smtClean="0">
                <a:ea typeface="MS PGothic" pitchFamily="34" charset="-128"/>
              </a:rPr>
              <a:t>Syrup</a:t>
            </a:r>
            <a:endParaRPr lang="pt-BR" sz="1400" dirty="0" smtClean="0"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pt-BR" b="1" dirty="0">
                <a:ea typeface="MS PGothic" pitchFamily="34" charset="-128"/>
              </a:rPr>
              <a:t>Urso Zangado – </a:t>
            </a:r>
            <a:r>
              <a:rPr lang="pt-BR" b="1" dirty="0" smtClean="0">
                <a:ea typeface="MS PGothic" pitchFamily="34" charset="-128"/>
              </a:rPr>
              <a:t>Leão </a:t>
            </a:r>
            <a:r>
              <a:rPr lang="pt-BR" b="1" dirty="0">
                <a:ea typeface="MS PGothic" pitchFamily="34" charset="-128"/>
              </a:rPr>
              <a:t>Faminto</a:t>
            </a:r>
            <a:br>
              <a:rPr lang="pt-BR" b="1" dirty="0">
                <a:ea typeface="MS PGothic" pitchFamily="34" charset="-128"/>
              </a:rPr>
            </a:br>
            <a:r>
              <a:rPr lang="pt-BR" sz="1400" dirty="0" err="1">
                <a:ea typeface="MS PGothic" pitchFamily="34" charset="-128"/>
              </a:rPr>
              <a:t>Angry</a:t>
            </a:r>
            <a:r>
              <a:rPr lang="pt-BR" sz="1400" dirty="0">
                <a:ea typeface="MS PGothic" pitchFamily="34" charset="-128"/>
              </a:rPr>
              <a:t> </a:t>
            </a:r>
            <a:r>
              <a:rPr lang="pt-BR" sz="1400" dirty="0" err="1">
                <a:ea typeface="MS PGothic" pitchFamily="34" charset="-128"/>
              </a:rPr>
              <a:t>Bear</a:t>
            </a:r>
            <a:r>
              <a:rPr lang="pt-BR" sz="1400" dirty="0">
                <a:ea typeface="MS PGothic" pitchFamily="34" charset="-128"/>
              </a:rPr>
              <a:t> – </a:t>
            </a:r>
            <a:r>
              <a:rPr lang="pt-BR" sz="1400" dirty="0" err="1">
                <a:ea typeface="MS PGothic" pitchFamily="34" charset="-128"/>
              </a:rPr>
              <a:t>Starving</a:t>
            </a:r>
            <a:r>
              <a:rPr lang="pt-BR" sz="1400" dirty="0">
                <a:ea typeface="MS PGothic" pitchFamily="34" charset="-128"/>
              </a:rPr>
              <a:t> </a:t>
            </a:r>
            <a:r>
              <a:rPr lang="pt-BR" sz="1400" dirty="0" smtClean="0">
                <a:ea typeface="MS PGothic" pitchFamily="34" charset="-128"/>
              </a:rPr>
              <a:t>Lion</a:t>
            </a:r>
            <a:endParaRPr lang="pt-BR" sz="1400" dirty="0">
              <a:ea typeface="MS PGothic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504" y="90872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THE IDEA: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6034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30" grpId="0"/>
      <p:bldP spid="2048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8"/>
          <p:cNvSpPr txBox="1">
            <a:spLocks noChangeArrowheads="1"/>
          </p:cNvSpPr>
          <p:nvPr/>
        </p:nvSpPr>
        <p:spPr bwMode="auto">
          <a:xfrm>
            <a:off x="1187623" y="1790721"/>
            <a:ext cx="2232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400" b="1" dirty="0" err="1" smtClean="0">
                <a:solidFill>
                  <a:srgbClr val="C00000"/>
                </a:solidFill>
                <a:ea typeface="MS PGothic" pitchFamily="34" charset="-128"/>
              </a:rPr>
              <a:t>Inner</a:t>
            </a:r>
            <a:r>
              <a:rPr lang="pt-BR" sz="2400" b="1" dirty="0" smtClean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pt-BR" sz="2400" b="1" dirty="0" err="1" smtClean="0">
                <a:solidFill>
                  <a:srgbClr val="C00000"/>
                </a:solidFill>
                <a:ea typeface="MS PGothic" pitchFamily="34" charset="-128"/>
              </a:rPr>
              <a:t>Kind</a:t>
            </a:r>
            <a:r>
              <a:rPr lang="pt-BR" sz="2400" b="1" dirty="0" smtClean="0">
                <a:solidFill>
                  <a:srgbClr val="C00000"/>
                </a:solidFill>
                <a:ea typeface="MS PGothic" pitchFamily="34" charset="-128"/>
              </a:rPr>
              <a:t/>
            </a:r>
            <a:br>
              <a:rPr lang="pt-BR" sz="2400" b="1" dirty="0" smtClean="0">
                <a:solidFill>
                  <a:srgbClr val="C00000"/>
                </a:solidFill>
                <a:ea typeface="MS PGothic" pitchFamily="34" charset="-128"/>
              </a:rPr>
            </a:br>
            <a:r>
              <a:rPr lang="pt-BR" sz="2400" b="1" dirty="0" err="1" smtClean="0">
                <a:solidFill>
                  <a:srgbClr val="C00000"/>
                </a:solidFill>
                <a:ea typeface="MS PGothic" pitchFamily="34" charset="-128"/>
              </a:rPr>
              <a:t>Comparison</a:t>
            </a:r>
            <a:endParaRPr lang="fr-FR" sz="2400" b="1" dirty="0">
              <a:solidFill>
                <a:srgbClr val="C00000"/>
              </a:solidFill>
              <a:ea typeface="MS PGothic" pitchFamily="34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44389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Experiment</a:t>
            </a:r>
            <a:r>
              <a:rPr lang="pt-BR" sz="2000" b="1" dirty="0" smtClean="0"/>
              <a:t> 1: </a:t>
            </a:r>
            <a:r>
              <a:rPr lang="pt-BR" sz="2000" b="1" dirty="0" err="1" smtClean="0"/>
              <a:t>Well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Defined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Kinds</a:t>
            </a:r>
            <a:endParaRPr lang="pt-BR" sz="2000" b="1" dirty="0"/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220072" y="1790721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400" b="1" dirty="0" smtClean="0">
                <a:solidFill>
                  <a:srgbClr val="C00000"/>
                </a:solidFill>
                <a:ea typeface="MS PGothic" pitchFamily="34" charset="-128"/>
              </a:rPr>
              <a:t>Non </a:t>
            </a:r>
            <a:r>
              <a:rPr lang="pt-BR" sz="2400" b="1" dirty="0" err="1" smtClean="0">
                <a:solidFill>
                  <a:srgbClr val="C00000"/>
                </a:solidFill>
                <a:ea typeface="MS PGothic" pitchFamily="34" charset="-128"/>
              </a:rPr>
              <a:t>Kind</a:t>
            </a:r>
            <a:r>
              <a:rPr lang="pt-BR" sz="2400" b="1" dirty="0" smtClean="0">
                <a:solidFill>
                  <a:srgbClr val="C00000"/>
                </a:solidFill>
                <a:ea typeface="MS PGothic" pitchFamily="34" charset="-128"/>
              </a:rPr>
              <a:t/>
            </a:r>
            <a:br>
              <a:rPr lang="pt-BR" sz="2400" b="1" dirty="0" smtClean="0">
                <a:solidFill>
                  <a:srgbClr val="C00000"/>
                </a:solidFill>
                <a:ea typeface="MS PGothic" pitchFamily="34" charset="-128"/>
              </a:rPr>
            </a:br>
            <a:r>
              <a:rPr lang="pt-BR" sz="2400" b="1" dirty="0" err="1" smtClean="0">
                <a:solidFill>
                  <a:srgbClr val="C00000"/>
                </a:solidFill>
                <a:ea typeface="MS PGothic" pitchFamily="34" charset="-128"/>
              </a:rPr>
              <a:t>Comparison</a:t>
            </a:r>
            <a:endParaRPr lang="fr-FR" sz="2400" b="1" dirty="0">
              <a:solidFill>
                <a:srgbClr val="C00000"/>
              </a:solidFill>
              <a:ea typeface="MS PGothic" pitchFamily="34" charset="-128"/>
            </a:endParaRPr>
          </a:p>
        </p:txBody>
      </p:sp>
      <p:sp>
        <p:nvSpPr>
          <p:cNvPr id="20487" name="Text Box 40"/>
          <p:cNvSpPr txBox="1">
            <a:spLocks noChangeArrowheads="1"/>
          </p:cNvSpPr>
          <p:nvPr/>
        </p:nvSpPr>
        <p:spPr bwMode="auto">
          <a:xfrm>
            <a:off x="755576" y="2996952"/>
            <a:ext cx="3096344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Roupa – Camisa</a:t>
            </a:r>
            <a:br>
              <a:rPr lang="pt-BR" b="1" dirty="0" smtClean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Cloth</a:t>
            </a:r>
            <a:r>
              <a:rPr lang="pt-BR" sz="1400" dirty="0" smtClean="0">
                <a:ea typeface="MS PGothic" pitchFamily="34" charset="-128"/>
              </a:rPr>
              <a:t> – </a:t>
            </a:r>
            <a:r>
              <a:rPr lang="pt-BR" sz="1400" dirty="0" err="1" smtClean="0">
                <a:ea typeface="MS PGothic" pitchFamily="34" charset="-128"/>
              </a:rPr>
              <a:t>Shirt</a:t>
            </a:r>
            <a:endParaRPr lang="pt-BR" dirty="0" smtClean="0"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Queijo – </a:t>
            </a:r>
            <a:r>
              <a:rPr lang="pt-BR" b="1" dirty="0" err="1" smtClean="0">
                <a:ea typeface="MS PGothic" pitchFamily="34" charset="-128"/>
              </a:rPr>
              <a:t>Parmes</a:t>
            </a:r>
            <a:r>
              <a:rPr lang="pt-BR" b="1" dirty="0" smtClean="0">
                <a:ea typeface="MS PGothic" pitchFamily="34" charset="-128"/>
              </a:rPr>
              <a:t>	</a:t>
            </a:r>
            <a:r>
              <a:rPr lang="pt-BR" b="1" dirty="0" err="1" smtClean="0">
                <a:ea typeface="MS PGothic" pitchFamily="34" charset="-128"/>
              </a:rPr>
              <a:t>ão</a:t>
            </a:r>
            <a:r>
              <a:rPr lang="pt-BR" b="1" dirty="0" smtClean="0">
                <a:ea typeface="MS PGothic" pitchFamily="34" charset="-128"/>
              </a:rPr>
              <a:t/>
            </a:r>
            <a:br>
              <a:rPr lang="pt-BR" b="1" dirty="0" smtClean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Cheese</a:t>
            </a:r>
            <a:r>
              <a:rPr lang="pt-BR" sz="1400" dirty="0" smtClean="0">
                <a:ea typeface="MS PGothic" pitchFamily="34" charset="-128"/>
              </a:rPr>
              <a:t> – </a:t>
            </a:r>
            <a:r>
              <a:rPr lang="pt-BR" sz="1400" dirty="0" err="1" smtClean="0">
                <a:ea typeface="MS PGothic" pitchFamily="34" charset="-128"/>
              </a:rPr>
              <a:t>Parmesan</a:t>
            </a:r>
            <a:endParaRPr lang="pt-BR" dirty="0" smtClean="0"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Baleia – Orca</a:t>
            </a:r>
            <a:br>
              <a:rPr lang="pt-BR" b="1" dirty="0" smtClean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Whale</a:t>
            </a:r>
            <a:r>
              <a:rPr lang="pt-BR" sz="1400" dirty="0" smtClean="0">
                <a:ea typeface="MS PGothic" pitchFamily="34" charset="-128"/>
              </a:rPr>
              <a:t> – </a:t>
            </a:r>
            <a:r>
              <a:rPr lang="pt-BR" sz="1400" dirty="0" err="1" smtClean="0">
                <a:ea typeface="MS PGothic" pitchFamily="34" charset="-128"/>
              </a:rPr>
              <a:t>Killer</a:t>
            </a:r>
            <a:r>
              <a:rPr lang="pt-BR" sz="1400" dirty="0" smtClean="0">
                <a:ea typeface="MS PGothic" pitchFamily="34" charset="-128"/>
              </a:rPr>
              <a:t> </a:t>
            </a:r>
            <a:r>
              <a:rPr lang="pt-BR" sz="1400" dirty="0" err="1" smtClean="0">
                <a:ea typeface="MS PGothic" pitchFamily="34" charset="-128"/>
              </a:rPr>
              <a:t>Whale</a:t>
            </a:r>
            <a:endParaRPr lang="pt-BR" sz="1400" dirty="0" smtClean="0"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Brasileiro - Paulista</a:t>
            </a:r>
            <a:r>
              <a:rPr lang="pt-BR" b="1" dirty="0">
                <a:ea typeface="MS PGothic" pitchFamily="34" charset="-128"/>
              </a:rPr>
              <a:t/>
            </a:r>
            <a:br>
              <a:rPr lang="pt-BR" b="1" dirty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Brazilian</a:t>
            </a:r>
            <a:r>
              <a:rPr lang="pt-BR" sz="1400" dirty="0" smtClean="0">
                <a:ea typeface="MS PGothic" pitchFamily="34" charset="-128"/>
              </a:rPr>
              <a:t> – </a:t>
            </a:r>
            <a:r>
              <a:rPr lang="pt-BR" sz="1400" dirty="0" err="1" smtClean="0">
                <a:ea typeface="MS PGothic" pitchFamily="34" charset="-128"/>
              </a:rPr>
              <a:t>Someone</a:t>
            </a:r>
            <a:r>
              <a:rPr lang="pt-BR" sz="1400" dirty="0" smtClean="0">
                <a:ea typeface="MS PGothic" pitchFamily="34" charset="-128"/>
              </a:rPr>
              <a:t> </a:t>
            </a:r>
            <a:r>
              <a:rPr lang="pt-BR" sz="1400" dirty="0" err="1" smtClean="0">
                <a:ea typeface="MS PGothic" pitchFamily="34" charset="-128"/>
              </a:rPr>
              <a:t>from</a:t>
            </a:r>
            <a:r>
              <a:rPr lang="pt-BR" sz="1400" dirty="0" smtClean="0">
                <a:ea typeface="MS PGothic" pitchFamily="34" charset="-128"/>
              </a:rPr>
              <a:t> S. Paulo</a:t>
            </a:r>
            <a:endParaRPr lang="fr-FR" sz="1400" dirty="0">
              <a:ea typeface="MS PGothic" pitchFamily="34" charset="-128"/>
            </a:endParaRP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5076056" y="2996952"/>
            <a:ext cx="2736304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Roupa – </a:t>
            </a:r>
            <a:r>
              <a:rPr lang="pt-BR" b="1" dirty="0" smtClean="0">
                <a:solidFill>
                  <a:srgbClr val="0070C0"/>
                </a:solidFill>
                <a:ea typeface="MS PGothic" pitchFamily="34" charset="-128"/>
              </a:rPr>
              <a:t>Brinquedo</a:t>
            </a:r>
            <a:r>
              <a:rPr lang="pt-BR" b="1" dirty="0" smtClean="0">
                <a:ea typeface="MS PGothic" pitchFamily="34" charset="-128"/>
              </a:rPr>
              <a:t/>
            </a:r>
            <a:br>
              <a:rPr lang="pt-BR" b="1" dirty="0" smtClean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Cloth</a:t>
            </a:r>
            <a:r>
              <a:rPr lang="pt-BR" sz="1400" dirty="0" smtClean="0">
                <a:ea typeface="MS PGothic" pitchFamily="34" charset="-128"/>
              </a:rPr>
              <a:t> – </a:t>
            </a:r>
            <a:r>
              <a:rPr lang="pt-BR" sz="1400" dirty="0" err="1" smtClean="0">
                <a:solidFill>
                  <a:srgbClr val="0070C0"/>
                </a:solidFill>
                <a:ea typeface="MS PGothic" pitchFamily="34" charset="-128"/>
              </a:rPr>
              <a:t>Toy</a:t>
            </a:r>
            <a:endParaRPr lang="pt-BR" sz="1400" dirty="0" smtClean="0">
              <a:solidFill>
                <a:srgbClr val="0070C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Queijo - </a:t>
            </a:r>
            <a:r>
              <a:rPr lang="pt-BR" b="1" dirty="0" smtClean="0">
                <a:solidFill>
                  <a:srgbClr val="0070C0"/>
                </a:solidFill>
                <a:ea typeface="MS PGothic" pitchFamily="34" charset="-128"/>
              </a:rPr>
              <a:t>Salame</a:t>
            </a:r>
            <a:r>
              <a:rPr lang="pt-BR" b="1" dirty="0" smtClean="0">
                <a:ea typeface="MS PGothic" pitchFamily="34" charset="-128"/>
              </a:rPr>
              <a:t/>
            </a:r>
            <a:br>
              <a:rPr lang="pt-BR" b="1" dirty="0" smtClean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Cheese</a:t>
            </a:r>
            <a:r>
              <a:rPr lang="pt-BR" sz="1400" dirty="0" smtClean="0">
                <a:ea typeface="MS PGothic" pitchFamily="34" charset="-128"/>
              </a:rPr>
              <a:t> - </a:t>
            </a:r>
            <a:r>
              <a:rPr lang="pt-BR" sz="1400" dirty="0" err="1" smtClean="0">
                <a:solidFill>
                  <a:srgbClr val="0070C0"/>
                </a:solidFill>
                <a:ea typeface="MS PGothic" pitchFamily="34" charset="-128"/>
              </a:rPr>
              <a:t>Salami</a:t>
            </a:r>
            <a:endParaRPr lang="fr-FR" dirty="0" smtClean="0">
              <a:solidFill>
                <a:srgbClr val="0070C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Baleia - </a:t>
            </a:r>
            <a:r>
              <a:rPr lang="pt-BR" b="1" dirty="0" smtClean="0">
                <a:solidFill>
                  <a:srgbClr val="0070C0"/>
                </a:solidFill>
                <a:ea typeface="MS PGothic" pitchFamily="34" charset="-128"/>
              </a:rPr>
              <a:t>Foca</a:t>
            </a:r>
            <a:r>
              <a:rPr lang="pt-BR" b="1" dirty="0">
                <a:ea typeface="MS PGothic" pitchFamily="34" charset="-128"/>
              </a:rPr>
              <a:t/>
            </a:r>
            <a:br>
              <a:rPr lang="pt-BR" b="1" dirty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Whale</a:t>
            </a:r>
            <a:r>
              <a:rPr lang="pt-BR" sz="1400" dirty="0" smtClean="0">
                <a:ea typeface="MS PGothic" pitchFamily="34" charset="-128"/>
              </a:rPr>
              <a:t> – </a:t>
            </a:r>
            <a:r>
              <a:rPr lang="pt-BR" sz="1400" dirty="0" err="1" smtClean="0">
                <a:solidFill>
                  <a:srgbClr val="0070C0"/>
                </a:solidFill>
                <a:ea typeface="MS PGothic" pitchFamily="34" charset="-128"/>
              </a:rPr>
              <a:t>Dolphin</a:t>
            </a:r>
            <a:endParaRPr lang="pt-BR" sz="1400" dirty="0" smtClean="0">
              <a:solidFill>
                <a:srgbClr val="0070C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ea typeface="MS PGothic" pitchFamily="34" charset="-128"/>
              </a:rPr>
              <a:t>Brasileiro </a:t>
            </a:r>
            <a:r>
              <a:rPr lang="pt-BR" b="1" dirty="0">
                <a:ea typeface="MS PGothic" pitchFamily="34" charset="-128"/>
              </a:rPr>
              <a:t>– </a:t>
            </a:r>
            <a:r>
              <a:rPr lang="pt-BR" b="1" dirty="0" smtClean="0">
                <a:solidFill>
                  <a:srgbClr val="0070C0"/>
                </a:solidFill>
                <a:ea typeface="MS PGothic" pitchFamily="34" charset="-128"/>
              </a:rPr>
              <a:t>Japonês</a:t>
            </a:r>
            <a:r>
              <a:rPr lang="pt-BR" b="1" dirty="0">
                <a:ea typeface="MS PGothic" pitchFamily="34" charset="-128"/>
              </a:rPr>
              <a:t/>
            </a:r>
            <a:br>
              <a:rPr lang="pt-BR" b="1" dirty="0">
                <a:ea typeface="MS PGothic" pitchFamily="34" charset="-128"/>
              </a:rPr>
            </a:br>
            <a:r>
              <a:rPr lang="pt-BR" sz="1400" dirty="0" err="1" smtClean="0">
                <a:ea typeface="MS PGothic" pitchFamily="34" charset="-128"/>
              </a:rPr>
              <a:t>Brazilian</a:t>
            </a:r>
            <a:r>
              <a:rPr lang="pt-BR" sz="1400" dirty="0" smtClean="0">
                <a:ea typeface="MS PGothic" pitchFamily="34" charset="-128"/>
              </a:rPr>
              <a:t> - </a:t>
            </a:r>
            <a:r>
              <a:rPr lang="pt-BR" sz="1400" dirty="0" err="1" smtClean="0">
                <a:solidFill>
                  <a:srgbClr val="0070C0"/>
                </a:solidFill>
                <a:ea typeface="MS PGothic" pitchFamily="34" charset="-128"/>
              </a:rPr>
              <a:t>Japanese</a:t>
            </a:r>
            <a:endParaRPr lang="fr-FR" dirty="0">
              <a:solidFill>
                <a:srgbClr val="0070C0"/>
              </a:solidFill>
              <a:ea typeface="MS PGothic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504" y="105273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THE IDEA: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24238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30" grpId="0"/>
      <p:bldP spid="20487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1107896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Stimuli</a:t>
            </a:r>
            <a:endParaRPr lang="pt-BR" sz="2000" b="1" u="sng" dirty="0" smtClean="0"/>
          </a:p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>4 </a:t>
            </a:r>
            <a:r>
              <a:rPr lang="pt-BR" sz="2000" b="1" dirty="0" err="1"/>
              <a:t>versions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8 </a:t>
            </a:r>
            <a:r>
              <a:rPr lang="pt-BR" sz="2000" b="1" dirty="0" err="1"/>
              <a:t>groups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</a:t>
            </a:r>
            <a:r>
              <a:rPr lang="pt-BR" sz="2000" b="1" dirty="0" err="1"/>
              <a:t>sentences</a:t>
            </a:r>
            <a:r>
              <a:rPr lang="pt-BR" sz="2000" b="1" dirty="0"/>
              <a:t>: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- Singular </a:t>
            </a:r>
            <a:r>
              <a:rPr lang="pt-BR" dirty="0" err="1" smtClean="0">
                <a:solidFill>
                  <a:srgbClr val="0070C0"/>
                </a:solidFill>
              </a:rPr>
              <a:t>Kind-Same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Kind</a:t>
            </a:r>
            <a:r>
              <a:rPr lang="pt-BR" dirty="0" smtClean="0">
                <a:solidFill>
                  <a:srgbClr val="0070C0"/>
                </a:solidFill>
              </a:rPr>
              <a:t>		(</a:t>
            </a:r>
            <a:r>
              <a:rPr lang="pt-BR" dirty="0" err="1" smtClean="0">
                <a:solidFill>
                  <a:srgbClr val="0070C0"/>
                </a:solidFill>
              </a:rPr>
              <a:t>angry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bear</a:t>
            </a:r>
            <a:r>
              <a:rPr lang="pt-BR" dirty="0" smtClean="0">
                <a:solidFill>
                  <a:srgbClr val="0070C0"/>
                </a:solidFill>
              </a:rPr>
              <a:t> – </a:t>
            </a:r>
            <a:r>
              <a:rPr lang="pt-BR" dirty="0" err="1" smtClean="0">
                <a:solidFill>
                  <a:srgbClr val="0070C0"/>
                </a:solidFill>
              </a:rPr>
              <a:t>starving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bear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- Singular </a:t>
            </a:r>
            <a:r>
              <a:rPr lang="pt-BR" dirty="0" err="1" smtClean="0">
                <a:solidFill>
                  <a:srgbClr val="FF0000"/>
                </a:solidFill>
              </a:rPr>
              <a:t>Kind-Kind</a:t>
            </a:r>
            <a:r>
              <a:rPr lang="pt-BR" dirty="0" smtClean="0">
                <a:solidFill>
                  <a:srgbClr val="FF0000"/>
                </a:solidFill>
              </a:rPr>
              <a:t>		(</a:t>
            </a:r>
            <a:r>
              <a:rPr lang="pt-BR" dirty="0" err="1" smtClean="0">
                <a:solidFill>
                  <a:srgbClr val="FF0000"/>
                </a:solidFill>
              </a:rPr>
              <a:t>angry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bear</a:t>
            </a:r>
            <a:r>
              <a:rPr lang="pt-BR" dirty="0" smtClean="0">
                <a:solidFill>
                  <a:srgbClr val="FF0000"/>
                </a:solidFill>
              </a:rPr>
              <a:t> – </a:t>
            </a:r>
            <a:r>
              <a:rPr lang="pt-BR" dirty="0" err="1" smtClean="0">
                <a:solidFill>
                  <a:srgbClr val="FF0000"/>
                </a:solidFill>
              </a:rPr>
              <a:t>starving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lion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</a:p>
          <a:p>
            <a:r>
              <a:rPr lang="pt-BR" dirty="0" smtClean="0">
                <a:solidFill>
                  <a:srgbClr val="007A37"/>
                </a:solidFill>
              </a:rPr>
              <a:t>- Plural </a:t>
            </a:r>
            <a:r>
              <a:rPr lang="pt-BR" dirty="0" err="1" smtClean="0">
                <a:solidFill>
                  <a:srgbClr val="007A37"/>
                </a:solidFill>
              </a:rPr>
              <a:t>Kind-Same</a:t>
            </a:r>
            <a:r>
              <a:rPr lang="pt-BR" dirty="0" smtClean="0">
                <a:solidFill>
                  <a:srgbClr val="007A37"/>
                </a:solidFill>
              </a:rPr>
              <a:t> </a:t>
            </a:r>
            <a:r>
              <a:rPr lang="pt-BR" dirty="0" err="1" smtClean="0">
                <a:solidFill>
                  <a:srgbClr val="007A37"/>
                </a:solidFill>
              </a:rPr>
              <a:t>Kind</a:t>
            </a:r>
            <a:r>
              <a:rPr lang="pt-BR" dirty="0" smtClean="0">
                <a:solidFill>
                  <a:srgbClr val="007A37"/>
                </a:solidFill>
              </a:rPr>
              <a:t>		(</a:t>
            </a:r>
            <a:r>
              <a:rPr lang="pt-BR" dirty="0" err="1" smtClean="0">
                <a:solidFill>
                  <a:srgbClr val="007A37"/>
                </a:solidFill>
              </a:rPr>
              <a:t>angry</a:t>
            </a:r>
            <a:r>
              <a:rPr lang="pt-BR" dirty="0" smtClean="0">
                <a:solidFill>
                  <a:srgbClr val="007A37"/>
                </a:solidFill>
              </a:rPr>
              <a:t> </a:t>
            </a:r>
            <a:r>
              <a:rPr lang="pt-BR" dirty="0" err="1" smtClean="0">
                <a:solidFill>
                  <a:srgbClr val="007A37"/>
                </a:solidFill>
              </a:rPr>
              <a:t>bears</a:t>
            </a:r>
            <a:r>
              <a:rPr lang="pt-BR" dirty="0" smtClean="0">
                <a:solidFill>
                  <a:srgbClr val="007A37"/>
                </a:solidFill>
              </a:rPr>
              <a:t> – </a:t>
            </a:r>
            <a:r>
              <a:rPr lang="pt-BR" dirty="0" err="1" smtClean="0">
                <a:solidFill>
                  <a:srgbClr val="007A37"/>
                </a:solidFill>
              </a:rPr>
              <a:t>starving</a:t>
            </a:r>
            <a:r>
              <a:rPr lang="pt-BR" dirty="0" smtClean="0">
                <a:solidFill>
                  <a:srgbClr val="007A37"/>
                </a:solidFill>
              </a:rPr>
              <a:t> </a:t>
            </a:r>
            <a:r>
              <a:rPr lang="pt-BR" b="1" dirty="0" err="1" smtClean="0">
                <a:solidFill>
                  <a:srgbClr val="007A37"/>
                </a:solidFill>
              </a:rPr>
              <a:t>bears</a:t>
            </a:r>
            <a:r>
              <a:rPr lang="pt-BR" dirty="0" smtClean="0">
                <a:solidFill>
                  <a:srgbClr val="007A37"/>
                </a:solidFill>
              </a:rPr>
              <a:t>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- Plural </a:t>
            </a: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Kind-Kind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		(</a:t>
            </a: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angry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bears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starving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3">
                    <a:lumMod val="75000"/>
                  </a:schemeClr>
                </a:solidFill>
              </a:rPr>
              <a:t>lions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b="1" dirty="0" err="1" smtClean="0"/>
              <a:t>Examples</a:t>
            </a:r>
            <a:r>
              <a:rPr lang="pt-BR" b="1" dirty="0" smtClean="0"/>
              <a:t>:</a:t>
            </a:r>
          </a:p>
          <a:p>
            <a:endParaRPr lang="pt-BR" dirty="0" smtClean="0"/>
          </a:p>
          <a:p>
            <a:r>
              <a:rPr lang="pt-BR" sz="1600" dirty="0" smtClean="0">
                <a:solidFill>
                  <a:srgbClr val="0070C0"/>
                </a:solidFill>
              </a:rPr>
              <a:t>a) Embora  não tenha  urso zangado no parque,    tem     urso faminto   na     jaula do parque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   </a:t>
            </a:r>
            <a:r>
              <a:rPr lang="pt-BR" sz="1200" dirty="0" err="1" smtClean="0">
                <a:solidFill>
                  <a:srgbClr val="0070C0"/>
                </a:solidFill>
              </a:rPr>
              <a:t>adversative</a:t>
            </a:r>
            <a:r>
              <a:rPr lang="pt-BR" sz="1200" dirty="0" smtClean="0">
                <a:solidFill>
                  <a:srgbClr val="0070C0"/>
                </a:solidFill>
              </a:rPr>
              <a:t>      </a:t>
            </a:r>
            <a:r>
              <a:rPr lang="pt-BR" sz="1200" dirty="0" err="1" smtClean="0">
                <a:solidFill>
                  <a:srgbClr val="0070C0"/>
                </a:solidFill>
              </a:rPr>
              <a:t>there</a:t>
            </a:r>
            <a:r>
              <a:rPr lang="pt-BR" sz="1200" dirty="0" smtClean="0">
                <a:solidFill>
                  <a:srgbClr val="0070C0"/>
                </a:solidFill>
              </a:rPr>
              <a:t> </a:t>
            </a:r>
            <a:r>
              <a:rPr lang="pt-BR" sz="1200" dirty="0" err="1" smtClean="0">
                <a:solidFill>
                  <a:srgbClr val="0070C0"/>
                </a:solidFill>
              </a:rPr>
              <a:t>is</a:t>
            </a:r>
            <a:r>
              <a:rPr lang="pt-BR" sz="1200" dirty="0" smtClean="0">
                <a:solidFill>
                  <a:srgbClr val="0070C0"/>
                </a:solidFill>
              </a:rPr>
              <a:t> no          </a:t>
            </a:r>
            <a:r>
              <a:rPr lang="pt-BR" sz="1200" dirty="0" err="1" smtClean="0">
                <a:solidFill>
                  <a:srgbClr val="0070C0"/>
                </a:solidFill>
              </a:rPr>
              <a:t>angry</a:t>
            </a:r>
            <a:r>
              <a:rPr lang="pt-BR" sz="1200" dirty="0" smtClean="0">
                <a:solidFill>
                  <a:srgbClr val="0070C0"/>
                </a:solidFill>
              </a:rPr>
              <a:t>  </a:t>
            </a:r>
            <a:r>
              <a:rPr lang="pt-BR" sz="1200" dirty="0" err="1" smtClean="0">
                <a:solidFill>
                  <a:srgbClr val="0070C0"/>
                </a:solidFill>
              </a:rPr>
              <a:t>bear</a:t>
            </a:r>
            <a:r>
              <a:rPr lang="pt-BR" sz="1200" dirty="0" smtClean="0">
                <a:solidFill>
                  <a:srgbClr val="0070C0"/>
                </a:solidFill>
              </a:rPr>
              <a:t>           in </a:t>
            </a:r>
            <a:r>
              <a:rPr lang="pt-BR" sz="1200" dirty="0" err="1" smtClean="0">
                <a:solidFill>
                  <a:srgbClr val="0070C0"/>
                </a:solidFill>
              </a:rPr>
              <a:t>the</a:t>
            </a:r>
            <a:r>
              <a:rPr lang="pt-BR" sz="1200" dirty="0" smtClean="0">
                <a:solidFill>
                  <a:srgbClr val="0070C0"/>
                </a:solidFill>
              </a:rPr>
              <a:t> </a:t>
            </a:r>
            <a:r>
              <a:rPr lang="pt-BR" sz="1200" dirty="0" err="1" smtClean="0">
                <a:solidFill>
                  <a:srgbClr val="0070C0"/>
                </a:solidFill>
              </a:rPr>
              <a:t>park</a:t>
            </a:r>
            <a:r>
              <a:rPr lang="pt-BR" sz="1200" dirty="0" smtClean="0">
                <a:solidFill>
                  <a:srgbClr val="0070C0"/>
                </a:solidFill>
              </a:rPr>
              <a:t>,        </a:t>
            </a:r>
            <a:r>
              <a:rPr lang="pt-BR" sz="1200" dirty="0" err="1" smtClean="0">
                <a:solidFill>
                  <a:srgbClr val="0070C0"/>
                </a:solidFill>
              </a:rPr>
              <a:t>there</a:t>
            </a:r>
            <a:r>
              <a:rPr lang="pt-BR" sz="1200" dirty="0" smtClean="0">
                <a:solidFill>
                  <a:srgbClr val="0070C0"/>
                </a:solidFill>
              </a:rPr>
              <a:t> </a:t>
            </a:r>
            <a:r>
              <a:rPr lang="pt-BR" sz="1200" dirty="0" err="1" smtClean="0">
                <a:solidFill>
                  <a:srgbClr val="0070C0"/>
                </a:solidFill>
              </a:rPr>
              <a:t>is</a:t>
            </a:r>
            <a:r>
              <a:rPr lang="pt-BR" sz="1200" dirty="0" smtClean="0">
                <a:solidFill>
                  <a:srgbClr val="0070C0"/>
                </a:solidFill>
              </a:rPr>
              <a:t>    </a:t>
            </a:r>
            <a:r>
              <a:rPr lang="pt-BR" sz="1200" dirty="0" err="1" smtClean="0">
                <a:solidFill>
                  <a:srgbClr val="0070C0"/>
                </a:solidFill>
              </a:rPr>
              <a:t>starving</a:t>
            </a:r>
            <a:r>
              <a:rPr lang="pt-BR" sz="1200" dirty="0" smtClean="0">
                <a:solidFill>
                  <a:srgbClr val="0070C0"/>
                </a:solidFill>
              </a:rPr>
              <a:t> </a:t>
            </a:r>
            <a:r>
              <a:rPr lang="pt-BR" sz="1200" dirty="0" err="1" smtClean="0">
                <a:solidFill>
                  <a:srgbClr val="0070C0"/>
                </a:solidFill>
              </a:rPr>
              <a:t>bear</a:t>
            </a:r>
            <a:r>
              <a:rPr lang="pt-BR" sz="1200" dirty="0" smtClean="0">
                <a:solidFill>
                  <a:srgbClr val="0070C0"/>
                </a:solidFill>
              </a:rPr>
              <a:t>         in </a:t>
            </a:r>
            <a:r>
              <a:rPr lang="pt-BR" sz="1200" dirty="0" err="1" smtClean="0">
                <a:solidFill>
                  <a:srgbClr val="0070C0"/>
                </a:solidFill>
              </a:rPr>
              <a:t>the</a:t>
            </a:r>
            <a:r>
              <a:rPr lang="pt-BR" sz="1200" dirty="0" smtClean="0">
                <a:solidFill>
                  <a:srgbClr val="0070C0"/>
                </a:solidFill>
              </a:rPr>
              <a:t>        </a:t>
            </a:r>
            <a:r>
              <a:rPr lang="pt-BR" sz="1200" dirty="0" err="1" smtClean="0">
                <a:solidFill>
                  <a:srgbClr val="0070C0"/>
                </a:solidFill>
              </a:rPr>
              <a:t>cage</a:t>
            </a:r>
            <a:r>
              <a:rPr lang="pt-BR" sz="1200" dirty="0" smtClean="0">
                <a:solidFill>
                  <a:srgbClr val="0070C0"/>
                </a:solidFill>
              </a:rPr>
              <a:t>  </a:t>
            </a:r>
            <a:r>
              <a:rPr lang="pt-BR" sz="1200" dirty="0" err="1" smtClean="0">
                <a:solidFill>
                  <a:srgbClr val="0070C0"/>
                </a:solidFill>
              </a:rPr>
              <a:t>of</a:t>
            </a:r>
            <a:r>
              <a:rPr lang="pt-BR" sz="1200" dirty="0" smtClean="0">
                <a:solidFill>
                  <a:srgbClr val="0070C0"/>
                </a:solidFill>
              </a:rPr>
              <a:t>  </a:t>
            </a:r>
            <a:r>
              <a:rPr lang="pt-BR" sz="1200" dirty="0" err="1" smtClean="0">
                <a:solidFill>
                  <a:srgbClr val="0070C0"/>
                </a:solidFill>
              </a:rPr>
              <a:t>the</a:t>
            </a:r>
            <a:r>
              <a:rPr lang="pt-BR" sz="1200" dirty="0" smtClean="0">
                <a:solidFill>
                  <a:srgbClr val="0070C0"/>
                </a:solidFill>
              </a:rPr>
              <a:t>  </a:t>
            </a:r>
            <a:r>
              <a:rPr lang="pt-BR" sz="1200" dirty="0" err="1" smtClean="0">
                <a:solidFill>
                  <a:srgbClr val="0070C0"/>
                </a:solidFill>
              </a:rPr>
              <a:t>park</a:t>
            </a:r>
            <a:endParaRPr lang="pt-BR" sz="1400" dirty="0" smtClean="0">
              <a:solidFill>
                <a:srgbClr val="0070C0"/>
              </a:solidFill>
            </a:endParaRPr>
          </a:p>
          <a:p>
            <a:endParaRPr lang="pt-BR" sz="1600" dirty="0" smtClean="0">
              <a:solidFill>
                <a:srgbClr val="FF0000"/>
              </a:solidFill>
            </a:endParaRPr>
          </a:p>
          <a:p>
            <a:r>
              <a:rPr lang="pt-BR" sz="1600" dirty="0" smtClean="0">
                <a:solidFill>
                  <a:srgbClr val="FF0000"/>
                </a:solidFill>
              </a:rPr>
              <a:t>b)Embora não tenha urso zangado no parque, tem leão faminto na jaula do parque</a:t>
            </a:r>
          </a:p>
          <a:p>
            <a:r>
              <a:rPr lang="pt-BR" sz="1600" dirty="0">
                <a:solidFill>
                  <a:srgbClr val="FF0000"/>
                </a:solidFill>
              </a:rPr>
              <a:t>	</a:t>
            </a:r>
            <a:r>
              <a:rPr lang="pt-BR" sz="1600" dirty="0" smtClean="0">
                <a:solidFill>
                  <a:srgbClr val="FF0000"/>
                </a:solidFill>
              </a:rPr>
              <a:t>			                   </a:t>
            </a:r>
            <a:r>
              <a:rPr lang="pt-BR" sz="1200" dirty="0" err="1" smtClean="0">
                <a:solidFill>
                  <a:srgbClr val="FF0000"/>
                </a:solidFill>
              </a:rPr>
              <a:t>lion</a:t>
            </a:r>
            <a:endParaRPr lang="pt-BR" sz="1600" dirty="0" smtClean="0"/>
          </a:p>
          <a:p>
            <a:r>
              <a:rPr lang="pt-BR" sz="1600" dirty="0" smtClean="0">
                <a:solidFill>
                  <a:srgbClr val="007A37"/>
                </a:solidFill>
              </a:rPr>
              <a:t>c)Embora não tenha</a:t>
            </a:r>
            <a:r>
              <a:rPr lang="pt-BR" sz="1600" b="1" u="sng" dirty="0" smtClean="0">
                <a:solidFill>
                  <a:srgbClr val="007A37"/>
                </a:solidFill>
              </a:rPr>
              <a:t>m</a:t>
            </a:r>
            <a:r>
              <a:rPr lang="pt-BR" sz="1600" dirty="0" smtClean="0">
                <a:solidFill>
                  <a:srgbClr val="007A37"/>
                </a:solidFill>
              </a:rPr>
              <a:t> urso</a:t>
            </a:r>
            <a:r>
              <a:rPr lang="pt-BR" sz="1600" b="1" dirty="0" smtClean="0">
                <a:solidFill>
                  <a:srgbClr val="007A37"/>
                </a:solidFill>
              </a:rPr>
              <a:t>s</a:t>
            </a:r>
            <a:r>
              <a:rPr lang="pt-BR" sz="1600" dirty="0" smtClean="0">
                <a:solidFill>
                  <a:srgbClr val="007A37"/>
                </a:solidFill>
              </a:rPr>
              <a:t> zangado</a:t>
            </a:r>
            <a:r>
              <a:rPr lang="pt-BR" sz="1600" b="1" u="sng" dirty="0" smtClean="0">
                <a:solidFill>
                  <a:srgbClr val="007A37"/>
                </a:solidFill>
              </a:rPr>
              <a:t>s</a:t>
            </a:r>
            <a:r>
              <a:rPr lang="pt-BR" sz="1600" dirty="0" smtClean="0">
                <a:solidFill>
                  <a:srgbClr val="007A37"/>
                </a:solidFill>
              </a:rPr>
              <a:t> no parque, têm urso</a:t>
            </a:r>
            <a:r>
              <a:rPr lang="pt-BR" sz="1600" b="1" u="sng" dirty="0" smtClean="0">
                <a:solidFill>
                  <a:srgbClr val="007A37"/>
                </a:solidFill>
              </a:rPr>
              <a:t>s</a:t>
            </a:r>
            <a:r>
              <a:rPr lang="pt-BR" sz="1600" dirty="0" smtClean="0">
                <a:solidFill>
                  <a:srgbClr val="007A37"/>
                </a:solidFill>
              </a:rPr>
              <a:t> faminto</a:t>
            </a:r>
            <a:r>
              <a:rPr lang="pt-BR" sz="1600" b="1" u="sng" dirty="0" smtClean="0">
                <a:solidFill>
                  <a:srgbClr val="007A37"/>
                </a:solidFill>
              </a:rPr>
              <a:t>s</a:t>
            </a:r>
            <a:r>
              <a:rPr lang="pt-BR" sz="1600" dirty="0" smtClean="0">
                <a:solidFill>
                  <a:srgbClr val="007A37"/>
                </a:solidFill>
              </a:rPr>
              <a:t> na jaula do parque </a:t>
            </a:r>
            <a:r>
              <a:rPr lang="pt-BR" sz="1200" dirty="0" smtClean="0">
                <a:solidFill>
                  <a:srgbClr val="007A37"/>
                </a:solidFill>
              </a:rPr>
              <a:t>(Plural </a:t>
            </a:r>
            <a:r>
              <a:rPr lang="pt-BR" sz="1200" dirty="0" err="1" smtClean="0">
                <a:solidFill>
                  <a:srgbClr val="007A37"/>
                </a:solidFill>
              </a:rPr>
              <a:t>of</a:t>
            </a:r>
            <a:r>
              <a:rPr lang="pt-BR" sz="1200" dirty="0" smtClean="0">
                <a:solidFill>
                  <a:srgbClr val="007A37"/>
                </a:solidFill>
              </a:rPr>
              <a:t> A)</a:t>
            </a:r>
            <a:endParaRPr lang="pt-BR" sz="1400" dirty="0" smtClean="0">
              <a:solidFill>
                <a:srgbClr val="007A37"/>
              </a:solidFill>
            </a:endParaRPr>
          </a:p>
          <a:p>
            <a:endParaRPr lang="pt-BR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</a:rPr>
              <a:t>d) Embora não tenha</a:t>
            </a:r>
            <a:r>
              <a:rPr lang="pt-BR" sz="1600" b="1" u="sng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</a:rPr>
              <a:t> urso</a:t>
            </a:r>
            <a:r>
              <a:rPr lang="pt-BR" sz="1600" b="1" u="sng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</a:rPr>
              <a:t> zangados no parque, têm leõe</a:t>
            </a:r>
            <a:r>
              <a:rPr lang="pt-BR" sz="1600" b="1" u="sng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</a:rPr>
              <a:t> faminto</a:t>
            </a:r>
            <a:r>
              <a:rPr lang="pt-BR" sz="1600" b="1" u="sng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</a:rPr>
              <a:t> na jaula do parque </a:t>
            </a:r>
            <a:r>
              <a:rPr lang="pt-BR" sz="1200" dirty="0" smtClean="0">
                <a:solidFill>
                  <a:schemeClr val="accent3">
                    <a:lumMod val="75000"/>
                  </a:schemeClr>
                </a:solidFill>
              </a:rPr>
              <a:t>(Plural </a:t>
            </a:r>
            <a:r>
              <a:rPr lang="pt-BR" sz="1200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pt-BR" sz="1200" dirty="0" smtClean="0">
                <a:solidFill>
                  <a:schemeClr val="accent3">
                    <a:lumMod val="75000"/>
                  </a:schemeClr>
                </a:solidFill>
              </a:rPr>
              <a:t> B</a:t>
            </a:r>
            <a:r>
              <a:rPr lang="pt-BR" sz="1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pt-B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44389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Experiment</a:t>
            </a:r>
            <a:r>
              <a:rPr lang="pt-BR" sz="2000" b="1" dirty="0" smtClean="0"/>
              <a:t> 2: </a:t>
            </a:r>
            <a:r>
              <a:rPr lang="pt-BR" sz="2000" b="1" dirty="0" err="1" smtClean="0"/>
              <a:t>Not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Well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Defined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Kinds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0335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213" y="81200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Results</a:t>
            </a:r>
            <a:endParaRPr lang="pt-BR" sz="2000" b="1" u="sng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44389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Experiment</a:t>
            </a:r>
            <a:r>
              <a:rPr lang="pt-BR" sz="2000" b="1" dirty="0" smtClean="0"/>
              <a:t> 2: </a:t>
            </a:r>
            <a:r>
              <a:rPr lang="pt-BR" sz="2000" b="1" dirty="0" err="1" smtClean="0"/>
              <a:t>Not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Well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Defined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Kinds</a:t>
            </a:r>
            <a:endParaRPr lang="pt-BR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" y="1251644"/>
            <a:ext cx="8938394" cy="556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979713" y="2504543"/>
            <a:ext cx="3024336" cy="954108"/>
            <a:chOff x="2106423" y="2504543"/>
            <a:chExt cx="2897625" cy="954108"/>
          </a:xfrm>
        </p:grpSpPr>
        <p:sp>
          <p:nvSpPr>
            <p:cNvPr id="5" name="Texto explicativo retangular com cantos arredondados 4"/>
            <p:cNvSpPr/>
            <p:nvPr/>
          </p:nvSpPr>
          <p:spPr>
            <a:xfrm>
              <a:off x="2106423" y="2504543"/>
              <a:ext cx="2880320" cy="954108"/>
            </a:xfrm>
            <a:prstGeom prst="wedgeRoundRectCallout">
              <a:avLst>
                <a:gd name="adj1" fmla="val 80255"/>
                <a:gd name="adj2" fmla="val -55488"/>
                <a:gd name="adj3" fmla="val 16667"/>
              </a:avLst>
            </a:prstGeom>
            <a:solidFill>
              <a:schemeClr val="bg1"/>
            </a:solidFill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123728" y="2504543"/>
              <a:ext cx="28803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 err="1" smtClean="0"/>
                <a:t>Larger</a:t>
              </a:r>
              <a:r>
                <a:rPr lang="pt-BR" sz="1400" dirty="0"/>
                <a:t> </a:t>
              </a:r>
              <a:r>
                <a:rPr lang="pt-BR" sz="1400" dirty="0" smtClean="0"/>
                <a:t>total </a:t>
              </a:r>
              <a:r>
                <a:rPr lang="pt-BR" sz="1400" dirty="0" err="1" smtClean="0"/>
                <a:t>reading</a:t>
              </a:r>
              <a:r>
                <a:rPr lang="pt-BR" sz="1400" dirty="0" smtClean="0"/>
                <a:t> time for Plural </a:t>
              </a:r>
              <a:r>
                <a:rPr lang="pt-BR" sz="1400" dirty="0" err="1" smtClean="0"/>
                <a:t>Kind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Kind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condition</a:t>
              </a:r>
              <a:r>
                <a:rPr lang="pt-BR" sz="1400" dirty="0" smtClean="0"/>
                <a:t>.</a:t>
              </a:r>
            </a:p>
            <a:p>
              <a:pPr algn="just"/>
              <a:r>
                <a:rPr lang="pt-BR" sz="1400" dirty="0" smtClean="0"/>
                <a:t>In </a:t>
              </a:r>
              <a:r>
                <a:rPr lang="pt-BR" sz="1400" dirty="0" err="1" smtClean="0"/>
                <a:t>Experiment</a:t>
              </a:r>
              <a:r>
                <a:rPr lang="pt-BR" sz="1400" dirty="0" smtClean="0"/>
                <a:t> 1 </a:t>
              </a:r>
              <a:r>
                <a:rPr lang="pt-BR" sz="1400" dirty="0" err="1" smtClean="0"/>
                <a:t>the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larger</a:t>
              </a:r>
              <a:r>
                <a:rPr lang="pt-BR" sz="1400" dirty="0" smtClean="0"/>
                <a:t> time </a:t>
              </a:r>
              <a:r>
                <a:rPr lang="pt-BR" sz="1400" dirty="0" err="1" smtClean="0"/>
                <a:t>was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relative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to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the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Kind-SameKind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3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213" y="81200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Results</a:t>
            </a:r>
            <a:endParaRPr lang="pt-BR" sz="2000" b="1" u="sng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44389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Experiment</a:t>
            </a:r>
            <a:r>
              <a:rPr lang="pt-BR" sz="2000" b="1" dirty="0" smtClean="0"/>
              <a:t> 2: </a:t>
            </a:r>
            <a:r>
              <a:rPr lang="pt-BR" sz="2000" b="1" dirty="0" err="1" smtClean="0"/>
              <a:t>Not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Well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Defined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Kinds</a:t>
            </a:r>
            <a:endParaRPr lang="pt-BR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1218248"/>
            <a:ext cx="9005701" cy="560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452320" y="3645024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</a:t>
            </a:r>
            <a:br>
              <a:rPr lang="pt-BR" sz="1100" dirty="0" smtClean="0"/>
            </a:br>
            <a:r>
              <a:rPr lang="pt-BR" sz="1100" dirty="0" smtClean="0"/>
              <a:t>B</a:t>
            </a:r>
            <a:br>
              <a:rPr lang="pt-BR" sz="1100" dirty="0" smtClean="0"/>
            </a:br>
            <a:r>
              <a:rPr lang="pt-BR" sz="1100" dirty="0" smtClean="0"/>
              <a:t>C</a:t>
            </a:r>
            <a:br>
              <a:rPr lang="pt-BR" sz="1100" dirty="0" smtClean="0"/>
            </a:br>
            <a:r>
              <a:rPr lang="pt-BR" sz="1100" dirty="0" smtClean="0"/>
              <a:t>D</a:t>
            </a:r>
            <a:endParaRPr lang="pt-BR" sz="11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2132856"/>
            <a:ext cx="680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Bear</a:t>
            </a:r>
            <a:r>
              <a:rPr lang="pt-BR" sz="1200" dirty="0" smtClean="0"/>
              <a:t>	    </a:t>
            </a:r>
            <a:r>
              <a:rPr lang="pt-BR" sz="1200" dirty="0" err="1" smtClean="0"/>
              <a:t>angry</a:t>
            </a:r>
            <a:r>
              <a:rPr lang="pt-BR" sz="1200" dirty="0" smtClean="0"/>
              <a:t>	          in </a:t>
            </a:r>
            <a:r>
              <a:rPr lang="pt-BR" sz="1200" dirty="0" err="1" smtClean="0"/>
              <a:t>the</a:t>
            </a:r>
            <a:r>
              <a:rPr lang="pt-BR" sz="1200" dirty="0" smtClean="0"/>
              <a:t>	                   </a:t>
            </a:r>
            <a:r>
              <a:rPr lang="pt-BR" sz="1200" dirty="0" err="1" smtClean="0"/>
              <a:t>cage</a:t>
            </a:r>
            <a:r>
              <a:rPr lang="pt-BR" sz="1200" dirty="0" smtClean="0"/>
              <a:t>	</a:t>
            </a:r>
            <a:r>
              <a:rPr lang="pt-BR" sz="1200" dirty="0" err="1" smtClean="0"/>
              <a:t>of</a:t>
            </a:r>
            <a:r>
              <a:rPr lang="pt-BR" sz="1200" dirty="0" smtClean="0"/>
              <a:t> </a:t>
            </a:r>
            <a:r>
              <a:rPr lang="pt-BR" sz="1200" dirty="0" err="1" smtClean="0"/>
              <a:t>the</a:t>
            </a:r>
            <a:r>
              <a:rPr lang="pt-BR" sz="1200" dirty="0" smtClean="0"/>
              <a:t>	      </a:t>
            </a:r>
            <a:r>
              <a:rPr lang="pt-BR" sz="1200" dirty="0" err="1" smtClean="0"/>
              <a:t>park</a:t>
            </a:r>
            <a:endParaRPr lang="pt-BR" sz="1200" dirty="0"/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6013839" y="735057"/>
            <a:ext cx="2880320" cy="1184520"/>
          </a:xfrm>
          <a:prstGeom prst="wedgeRoundRectCallout">
            <a:avLst>
              <a:gd name="adj1" fmla="val -93989"/>
              <a:gd name="adj2" fmla="val 4426"/>
              <a:gd name="adj3" fmla="val 16667"/>
            </a:avLst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994855" y="750025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Plural </a:t>
            </a:r>
            <a:r>
              <a:rPr lang="pt-BR" sz="1400" dirty="0" err="1" smtClean="0"/>
              <a:t>Kind-Kind</a:t>
            </a:r>
            <a:r>
              <a:rPr lang="pt-BR" sz="1400" dirty="0" smtClean="0"/>
              <a:t> </a:t>
            </a:r>
            <a:r>
              <a:rPr lang="pt-BR" sz="1400" dirty="0" err="1" smtClean="0"/>
              <a:t>condition</a:t>
            </a:r>
            <a:r>
              <a:rPr lang="pt-BR" sz="1400" dirty="0" smtClean="0"/>
              <a:t> </a:t>
            </a:r>
            <a:r>
              <a:rPr lang="pt-BR" sz="1400" dirty="0" err="1" smtClean="0"/>
              <a:t>require</a:t>
            </a:r>
            <a:r>
              <a:rPr lang="pt-BR" sz="1400" dirty="0" smtClean="0"/>
              <a:t> more time </a:t>
            </a:r>
            <a:r>
              <a:rPr lang="pt-BR" sz="1400" dirty="0" err="1" smtClean="0"/>
              <a:t>to</a:t>
            </a:r>
            <a:r>
              <a:rPr lang="pt-BR" sz="1400" dirty="0" smtClean="0"/>
              <a:t> </a:t>
            </a:r>
            <a:r>
              <a:rPr lang="pt-BR" sz="1400" dirty="0" err="1" smtClean="0"/>
              <a:t>be</a:t>
            </a:r>
            <a:r>
              <a:rPr lang="pt-BR" sz="1400" dirty="0" smtClean="0"/>
              <a:t> </a:t>
            </a:r>
            <a:r>
              <a:rPr lang="pt-BR" sz="1400" dirty="0" err="1" smtClean="0"/>
              <a:t>processed</a:t>
            </a:r>
            <a:r>
              <a:rPr lang="pt-BR" sz="1400" dirty="0" smtClean="0"/>
              <a:t> in </a:t>
            </a:r>
            <a:r>
              <a:rPr lang="pt-BR" sz="1400" dirty="0" err="1" smtClean="0"/>
              <a:t>almost</a:t>
            </a:r>
            <a:r>
              <a:rPr lang="pt-BR" sz="1400" dirty="0" smtClean="0"/>
              <a:t> </a:t>
            </a:r>
            <a:r>
              <a:rPr lang="pt-BR" sz="1400" dirty="0" err="1" smtClean="0"/>
              <a:t>every</a:t>
            </a:r>
            <a:r>
              <a:rPr lang="pt-BR" sz="1400" dirty="0" smtClean="0"/>
              <a:t> </a:t>
            </a:r>
            <a:r>
              <a:rPr lang="pt-BR" sz="1400" dirty="0" err="1" smtClean="0"/>
              <a:t>word</a:t>
            </a:r>
            <a:r>
              <a:rPr lang="pt-BR" sz="1400" dirty="0" smtClean="0"/>
              <a:t> in </a:t>
            </a:r>
            <a:r>
              <a:rPr lang="pt-BR" sz="1400" dirty="0" err="1" smtClean="0"/>
              <a:t>the</a:t>
            </a:r>
            <a:r>
              <a:rPr lang="pt-BR" sz="1400" dirty="0" smtClean="0"/>
              <a:t> </a:t>
            </a:r>
            <a:r>
              <a:rPr lang="pt-BR" sz="1400" dirty="0" err="1" smtClean="0"/>
              <a:t>critical</a:t>
            </a:r>
            <a:r>
              <a:rPr lang="pt-BR" sz="1400" dirty="0" smtClean="0"/>
              <a:t> </a:t>
            </a:r>
            <a:r>
              <a:rPr lang="pt-BR" sz="1400" dirty="0" err="1" smtClean="0"/>
              <a:t>area</a:t>
            </a:r>
            <a:r>
              <a:rPr lang="pt-BR" sz="1400" dirty="0" smtClean="0"/>
              <a:t>.</a:t>
            </a:r>
          </a:p>
          <a:p>
            <a:pPr algn="just"/>
            <a:r>
              <a:rPr lang="pt-BR" sz="1400" dirty="0" err="1" smtClean="0"/>
              <a:t>Larger</a:t>
            </a:r>
            <a:r>
              <a:rPr lang="pt-BR" sz="1400" dirty="0" smtClean="0"/>
              <a:t> time for </a:t>
            </a:r>
            <a:r>
              <a:rPr lang="pt-BR" sz="1400" dirty="0" err="1" smtClean="0"/>
              <a:t>every</a:t>
            </a:r>
            <a:r>
              <a:rPr lang="pt-BR" sz="1400" dirty="0" smtClean="0"/>
              <a:t> NP.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864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213" y="81200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Results</a:t>
            </a:r>
            <a:endParaRPr lang="pt-BR" sz="2000" b="1" u="sng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44389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Experiment</a:t>
            </a:r>
            <a:r>
              <a:rPr lang="pt-BR" sz="2000" b="1" dirty="0" smtClean="0"/>
              <a:t> 2: </a:t>
            </a:r>
            <a:r>
              <a:rPr lang="pt-BR" sz="2000" b="1" dirty="0" err="1" smtClean="0"/>
              <a:t>Not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Well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Defined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Kinds</a:t>
            </a:r>
            <a:endParaRPr lang="pt-BR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5" y="1284074"/>
            <a:ext cx="8784976" cy="54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lchete direito 6"/>
          <p:cNvSpPr/>
          <p:nvPr/>
        </p:nvSpPr>
        <p:spPr>
          <a:xfrm rot="16200000">
            <a:off x="6230607" y="964404"/>
            <a:ext cx="216023" cy="1944216"/>
          </a:xfrm>
          <a:prstGeom prst="rightBracket">
            <a:avLst>
              <a:gd name="adj" fmla="val 38142"/>
            </a:avLst>
          </a:prstGeom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194602" y="14591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1530359" y="2204864"/>
            <a:ext cx="2880320" cy="738664"/>
          </a:xfrm>
          <a:prstGeom prst="wedgeRoundRectCallout">
            <a:avLst>
              <a:gd name="adj1" fmla="val 80255"/>
              <a:gd name="adj2" fmla="val -55488"/>
              <a:gd name="adj3" fmla="val 16667"/>
            </a:avLst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547664" y="2204864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err="1" smtClean="0"/>
              <a:t>Significance</a:t>
            </a:r>
            <a:r>
              <a:rPr lang="pt-BR" sz="1400" dirty="0" smtClean="0"/>
              <a:t> for </a:t>
            </a:r>
            <a:r>
              <a:rPr lang="pt-BR" sz="1400" dirty="0" err="1" smtClean="0"/>
              <a:t>the</a:t>
            </a:r>
            <a:r>
              <a:rPr lang="pt-BR" sz="1400" dirty="0" smtClean="0"/>
              <a:t> </a:t>
            </a:r>
            <a:r>
              <a:rPr lang="pt-BR" sz="1400" dirty="0" err="1" smtClean="0"/>
              <a:t>larger</a:t>
            </a:r>
            <a:r>
              <a:rPr lang="pt-BR" sz="1400" dirty="0" smtClean="0"/>
              <a:t> time </a:t>
            </a:r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the</a:t>
            </a:r>
            <a:r>
              <a:rPr lang="pt-BR" sz="1400" dirty="0" smtClean="0"/>
              <a:t> </a:t>
            </a:r>
            <a:r>
              <a:rPr lang="pt-BR" sz="1400" dirty="0" err="1" smtClean="0"/>
              <a:t>critical</a:t>
            </a:r>
            <a:r>
              <a:rPr lang="pt-BR" sz="1400" dirty="0" smtClean="0"/>
              <a:t> </a:t>
            </a:r>
            <a:r>
              <a:rPr lang="pt-BR" sz="1400" dirty="0" err="1" smtClean="0"/>
              <a:t>area</a:t>
            </a:r>
            <a:r>
              <a:rPr lang="pt-BR" sz="1400" dirty="0" smtClean="0"/>
              <a:t> </a:t>
            </a:r>
            <a:r>
              <a:rPr lang="pt-BR" sz="1400" dirty="0" err="1" smtClean="0"/>
              <a:t>compared</a:t>
            </a:r>
            <a:r>
              <a:rPr lang="pt-BR" sz="1400" dirty="0" smtClean="0"/>
              <a:t> </a:t>
            </a:r>
            <a:r>
              <a:rPr lang="pt-BR" sz="1400" dirty="0" err="1" smtClean="0"/>
              <a:t>to</a:t>
            </a:r>
            <a:r>
              <a:rPr lang="pt-BR" sz="1400" dirty="0" smtClean="0"/>
              <a:t> </a:t>
            </a:r>
            <a:r>
              <a:rPr lang="pt-BR" sz="1400" dirty="0" err="1" smtClean="0"/>
              <a:t>the</a:t>
            </a:r>
            <a:r>
              <a:rPr lang="pt-BR" sz="1400" dirty="0" smtClean="0"/>
              <a:t> </a:t>
            </a:r>
            <a:r>
              <a:rPr lang="pt-BR" sz="1400" dirty="0" err="1" smtClean="0"/>
              <a:t>other</a:t>
            </a:r>
            <a:r>
              <a:rPr lang="pt-BR" sz="1400" dirty="0" smtClean="0"/>
              <a:t> </a:t>
            </a:r>
            <a:r>
              <a:rPr lang="pt-BR" sz="1400" dirty="0" err="1" smtClean="0"/>
              <a:t>conditions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33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213" y="81200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Results</a:t>
            </a:r>
            <a:endParaRPr lang="pt-BR" sz="2000" b="1" u="sng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44389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Experiment</a:t>
            </a:r>
            <a:r>
              <a:rPr lang="pt-BR" sz="2000" b="1" dirty="0" smtClean="0"/>
              <a:t> 2: </a:t>
            </a:r>
            <a:r>
              <a:rPr lang="pt-BR" sz="2000" b="1" dirty="0" err="1" smtClean="0"/>
              <a:t>Not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Well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Defined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Kinds</a:t>
            </a:r>
            <a:endParaRPr lang="pt-BR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" y="1212111"/>
            <a:ext cx="9082410" cy="56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59632" y="598063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75856" y="52292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29505" y="598063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380312" y="384789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</a:t>
            </a:r>
            <a:endParaRPr lang="pt-BR" dirty="0"/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705953" y="1844824"/>
            <a:ext cx="2880320" cy="954108"/>
          </a:xfrm>
          <a:prstGeom prst="wedgeRoundRectCallout">
            <a:avLst>
              <a:gd name="adj1" fmla="val 41654"/>
              <a:gd name="adj2" fmla="val 190642"/>
              <a:gd name="adj3" fmla="val 16667"/>
            </a:avLst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02846" y="184516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In </a:t>
            </a:r>
            <a:r>
              <a:rPr lang="pt-BR" sz="1400" dirty="0" err="1" smtClean="0"/>
              <a:t>RTs</a:t>
            </a:r>
            <a:r>
              <a:rPr lang="pt-BR" sz="1400" dirty="0" smtClean="0"/>
              <a:t> </a:t>
            </a:r>
            <a:r>
              <a:rPr lang="pt-BR" sz="1400" dirty="0" err="1" smtClean="0"/>
              <a:t>analysis</a:t>
            </a:r>
            <a:r>
              <a:rPr lang="pt-BR" sz="1400" dirty="0" smtClean="0"/>
              <a:t> </a:t>
            </a:r>
            <a:r>
              <a:rPr lang="pt-BR" sz="1400" dirty="0" err="1" smtClean="0"/>
              <a:t>we</a:t>
            </a:r>
            <a:r>
              <a:rPr lang="pt-BR" sz="1400" dirty="0" smtClean="0"/>
              <a:t> </a:t>
            </a:r>
            <a:r>
              <a:rPr lang="pt-BR" sz="1400" dirty="0" err="1" smtClean="0"/>
              <a:t>found</a:t>
            </a:r>
            <a:r>
              <a:rPr lang="pt-BR" sz="1400" dirty="0" smtClean="0"/>
              <a:t> </a:t>
            </a:r>
            <a:r>
              <a:rPr lang="pt-BR" sz="1400" dirty="0" err="1" smtClean="0"/>
              <a:t>the</a:t>
            </a:r>
            <a:r>
              <a:rPr lang="pt-BR" sz="1400" dirty="0" smtClean="0"/>
              <a:t> </a:t>
            </a:r>
            <a:r>
              <a:rPr lang="pt-BR" sz="1400" dirty="0" err="1" smtClean="0"/>
              <a:t>same</a:t>
            </a:r>
            <a:r>
              <a:rPr lang="pt-BR" sz="1400" dirty="0" smtClean="0"/>
              <a:t> </a:t>
            </a:r>
            <a:r>
              <a:rPr lang="pt-BR" sz="1400" dirty="0" err="1" smtClean="0"/>
              <a:t>effect</a:t>
            </a:r>
            <a:r>
              <a:rPr lang="pt-BR" sz="1400" dirty="0" smtClean="0"/>
              <a:t> for </a:t>
            </a:r>
            <a:r>
              <a:rPr lang="pt-BR" sz="1400" dirty="0" err="1" smtClean="0"/>
              <a:t>both</a:t>
            </a:r>
            <a:r>
              <a:rPr lang="pt-BR" sz="1400" dirty="0" smtClean="0"/>
              <a:t> </a:t>
            </a:r>
            <a:r>
              <a:rPr lang="pt-BR" sz="1400" dirty="0" err="1" smtClean="0"/>
              <a:t>comparisons</a:t>
            </a:r>
            <a:r>
              <a:rPr lang="pt-BR" sz="1400" dirty="0" smtClean="0"/>
              <a:t>. </a:t>
            </a:r>
          </a:p>
          <a:p>
            <a:pPr algn="just"/>
            <a:r>
              <a:rPr lang="pt-BR" sz="1400" dirty="0" err="1" smtClean="0"/>
              <a:t>Larger</a:t>
            </a:r>
            <a:r>
              <a:rPr lang="pt-BR" sz="1400" dirty="0" smtClean="0"/>
              <a:t> times for </a:t>
            </a:r>
            <a:r>
              <a:rPr lang="pt-BR" sz="1400" dirty="0" err="1" smtClean="0"/>
              <a:t>Kind-Kind</a:t>
            </a:r>
            <a:r>
              <a:rPr lang="pt-BR" sz="1400" dirty="0" smtClean="0"/>
              <a:t> </a:t>
            </a:r>
            <a:r>
              <a:rPr lang="pt-BR" sz="1400" dirty="0" err="1" smtClean="0"/>
              <a:t>conditions</a:t>
            </a:r>
            <a:endParaRPr lang="pt-BR" sz="1400" dirty="0"/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4040832" y="3418094"/>
            <a:ext cx="2880320" cy="771776"/>
          </a:xfrm>
          <a:prstGeom prst="wedgeRoundRectCallout">
            <a:avLst>
              <a:gd name="adj1" fmla="val 3414"/>
              <a:gd name="adj2" fmla="val -235707"/>
              <a:gd name="adj3" fmla="val 16667"/>
            </a:avLst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069365" y="345120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err="1" smtClean="0"/>
              <a:t>Larger</a:t>
            </a:r>
            <a:r>
              <a:rPr lang="pt-BR" sz="1400" dirty="0" smtClean="0"/>
              <a:t> times for plural </a:t>
            </a:r>
            <a:r>
              <a:rPr lang="pt-BR" sz="1400" dirty="0" err="1" smtClean="0"/>
              <a:t>Kind-Kind</a:t>
            </a:r>
            <a:r>
              <a:rPr lang="pt-BR" sz="1400" dirty="0" smtClean="0"/>
              <a:t> </a:t>
            </a:r>
            <a:r>
              <a:rPr lang="pt-BR" sz="1400" dirty="0" err="1" smtClean="0"/>
              <a:t>condition</a:t>
            </a:r>
            <a:r>
              <a:rPr lang="pt-BR" sz="1400" dirty="0" smtClean="0"/>
              <a:t> </a:t>
            </a:r>
            <a:r>
              <a:rPr lang="pt-BR" sz="1400" dirty="0" err="1" smtClean="0"/>
              <a:t>compared</a:t>
            </a:r>
            <a:r>
              <a:rPr lang="pt-BR" sz="1400" dirty="0" smtClean="0"/>
              <a:t> </a:t>
            </a:r>
            <a:r>
              <a:rPr lang="pt-BR" sz="1400" dirty="0" err="1" smtClean="0"/>
              <a:t>to</a:t>
            </a:r>
            <a:r>
              <a:rPr lang="pt-BR" sz="1400" dirty="0" smtClean="0"/>
              <a:t> Singular </a:t>
            </a:r>
            <a:r>
              <a:rPr lang="pt-BR" sz="1400" dirty="0" err="1" smtClean="0"/>
              <a:t>Kind-Kind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74247" y="1456205"/>
            <a:ext cx="613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itchFamily="34" charset="0"/>
                <a:cs typeface="Arial" pitchFamily="34" charset="0"/>
              </a:rPr>
              <a:t>*B-D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lchete direito 15"/>
          <p:cNvSpPr/>
          <p:nvPr/>
        </p:nvSpPr>
        <p:spPr>
          <a:xfrm rot="16200000">
            <a:off x="5280707" y="204995"/>
            <a:ext cx="226348" cy="3506005"/>
          </a:xfrm>
          <a:prstGeom prst="rightBracket">
            <a:avLst>
              <a:gd name="adj" fmla="val 38142"/>
            </a:avLst>
          </a:prstGeom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213" y="101882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Discussion</a:t>
            </a:r>
            <a:r>
              <a:rPr lang="pt-BR" sz="2000" b="1" u="sng" dirty="0" smtClean="0"/>
              <a:t>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44389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Experiment</a:t>
            </a:r>
            <a:r>
              <a:rPr lang="pt-BR" sz="2000" b="1" dirty="0" smtClean="0"/>
              <a:t> 2: </a:t>
            </a:r>
            <a:r>
              <a:rPr lang="pt-BR" sz="2000" b="1" dirty="0" err="1" smtClean="0"/>
              <a:t>Not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Well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Defined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Kinds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5516" y="2060848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pt-BR" dirty="0" err="1" smtClean="0"/>
              <a:t>Against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results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experiment</a:t>
            </a:r>
            <a:r>
              <a:rPr lang="pt-BR" dirty="0" smtClean="0"/>
              <a:t> 1, in </a:t>
            </a:r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 smtClean="0"/>
              <a:t>expriment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Kind-Kind</a:t>
            </a:r>
            <a:r>
              <a:rPr lang="pt-BR" dirty="0" smtClean="0"/>
              <a:t> </a:t>
            </a:r>
            <a:r>
              <a:rPr lang="pt-BR" dirty="0" err="1" smtClean="0"/>
              <a:t>conditions</a:t>
            </a:r>
            <a:r>
              <a:rPr lang="pt-BR" dirty="0" smtClean="0"/>
              <a:t> are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ones</a:t>
            </a:r>
            <a:r>
              <a:rPr lang="pt-BR" dirty="0" smtClean="0"/>
              <a:t> </a:t>
            </a:r>
            <a:r>
              <a:rPr lang="pt-BR" dirty="0" err="1" smtClean="0"/>
              <a:t>presenting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increase</a:t>
            </a:r>
            <a:r>
              <a:rPr lang="pt-BR" dirty="0" smtClean="0"/>
              <a:t> in </a:t>
            </a:r>
            <a:r>
              <a:rPr lang="pt-BR" dirty="0" err="1" smtClean="0"/>
              <a:t>processing</a:t>
            </a:r>
            <a:r>
              <a:rPr lang="pt-BR" dirty="0" smtClean="0"/>
              <a:t> times.</a:t>
            </a:r>
          </a:p>
          <a:p>
            <a:pPr marL="342900" indent="-342900" algn="just">
              <a:buAutoNum type="arabicParenR"/>
            </a:pPr>
            <a:endParaRPr lang="pt-BR" dirty="0" smtClean="0"/>
          </a:p>
          <a:p>
            <a:pPr marL="342900" indent="-342900" algn="just">
              <a:buAutoNum type="arabicParenR"/>
            </a:pPr>
            <a:r>
              <a:rPr lang="pt-BR" dirty="0" smtClean="0"/>
              <a:t>The </a:t>
            </a:r>
            <a:r>
              <a:rPr lang="pt-BR" dirty="0" err="1" smtClean="0"/>
              <a:t>behaviour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Kind-SameKind</a:t>
            </a:r>
            <a:r>
              <a:rPr lang="pt-BR" dirty="0" smtClean="0"/>
              <a:t> </a:t>
            </a:r>
            <a:r>
              <a:rPr lang="pt-BR" dirty="0" err="1" smtClean="0"/>
              <a:t>conditions</a:t>
            </a:r>
            <a:r>
              <a:rPr lang="pt-BR" dirty="0" smtClean="0"/>
              <a:t> </a:t>
            </a:r>
            <a:r>
              <a:rPr lang="pt-BR" dirty="0" err="1" smtClean="0"/>
              <a:t>may</a:t>
            </a:r>
            <a:r>
              <a:rPr lang="pt-BR" dirty="0" smtClean="0"/>
              <a:t> </a:t>
            </a:r>
            <a:r>
              <a:rPr lang="pt-BR" dirty="0" err="1" smtClean="0"/>
              <a:t>reflect</a:t>
            </a:r>
            <a:r>
              <a:rPr lang="pt-BR" dirty="0" smtClean="0"/>
              <a:t> na </a:t>
            </a:r>
            <a:r>
              <a:rPr lang="pt-BR" dirty="0" err="1" smtClean="0"/>
              <a:t>effect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facilitation</a:t>
            </a:r>
            <a:r>
              <a:rPr lang="pt-BR" dirty="0" smtClean="0"/>
              <a:t> </a:t>
            </a:r>
            <a:r>
              <a:rPr lang="pt-BR" dirty="0" err="1" smtClean="0"/>
              <a:t>due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repetition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same</a:t>
            </a:r>
            <a:r>
              <a:rPr lang="pt-BR" dirty="0" smtClean="0"/>
              <a:t> </a:t>
            </a:r>
            <a:r>
              <a:rPr lang="pt-BR" dirty="0" err="1" smtClean="0"/>
              <a:t>word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a “</a:t>
            </a:r>
            <a:r>
              <a:rPr lang="pt-BR" dirty="0" err="1" smtClean="0"/>
              <a:t>subkind</a:t>
            </a:r>
            <a:r>
              <a:rPr lang="pt-BR" dirty="0" smtClean="0"/>
              <a:t> </a:t>
            </a:r>
            <a:r>
              <a:rPr lang="pt-BR" dirty="0" err="1" smtClean="0"/>
              <a:t>specification</a:t>
            </a:r>
            <a:r>
              <a:rPr lang="pt-BR" dirty="0" smtClean="0"/>
              <a:t>” (</a:t>
            </a:r>
            <a:r>
              <a:rPr lang="pt-BR" dirty="0" err="1" smtClean="0"/>
              <a:t>angry</a:t>
            </a:r>
            <a:r>
              <a:rPr lang="pt-BR" dirty="0" smtClean="0"/>
              <a:t> </a:t>
            </a:r>
            <a:r>
              <a:rPr lang="pt-BR" dirty="0" err="1" smtClean="0"/>
              <a:t>bear</a:t>
            </a:r>
            <a:r>
              <a:rPr lang="pt-BR" dirty="0" smtClean="0"/>
              <a:t> / </a:t>
            </a:r>
            <a:r>
              <a:rPr lang="pt-BR" dirty="0" err="1" smtClean="0"/>
              <a:t>starving</a:t>
            </a:r>
            <a:r>
              <a:rPr lang="pt-BR" dirty="0" smtClean="0"/>
              <a:t> </a:t>
            </a:r>
            <a:r>
              <a:rPr lang="pt-BR" dirty="0" err="1" smtClean="0"/>
              <a:t>bear</a:t>
            </a:r>
            <a:r>
              <a:rPr lang="pt-BR" dirty="0" smtClean="0"/>
              <a:t>). </a:t>
            </a:r>
            <a:r>
              <a:rPr lang="pt-BR" dirty="0" err="1" smtClean="0"/>
              <a:t>So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Kind-Kind</a:t>
            </a:r>
            <a:r>
              <a:rPr lang="pt-BR" dirty="0" smtClean="0"/>
              <a:t> </a:t>
            </a:r>
            <a:r>
              <a:rPr lang="pt-BR" dirty="0" err="1" smtClean="0"/>
              <a:t>conditions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do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repeat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NP </a:t>
            </a:r>
            <a:r>
              <a:rPr lang="pt-BR" dirty="0" err="1" smtClean="0"/>
              <a:t>present</a:t>
            </a:r>
            <a:r>
              <a:rPr lang="pt-BR" dirty="0" smtClean="0"/>
              <a:t> </a:t>
            </a:r>
            <a:r>
              <a:rPr lang="pt-BR" dirty="0" err="1" smtClean="0"/>
              <a:t>larger</a:t>
            </a:r>
            <a:r>
              <a:rPr lang="pt-BR" dirty="0" smtClean="0"/>
              <a:t> times </a:t>
            </a:r>
            <a:r>
              <a:rPr lang="pt-BR" dirty="0" err="1" smtClean="0"/>
              <a:t>than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/>
              <a:t> </a:t>
            </a:r>
            <a:r>
              <a:rPr lang="pt-BR" dirty="0" err="1" smtClean="0"/>
              <a:t>Kind-SameKind</a:t>
            </a:r>
            <a:r>
              <a:rPr lang="pt-BR" dirty="0" smtClean="0"/>
              <a:t> </a:t>
            </a:r>
            <a:r>
              <a:rPr lang="pt-BR" dirty="0" err="1" smtClean="0"/>
              <a:t>conditions</a:t>
            </a:r>
            <a:r>
              <a:rPr lang="pt-BR" dirty="0" smtClean="0"/>
              <a:t>.</a:t>
            </a:r>
            <a:endParaRPr lang="pt-BR" dirty="0"/>
          </a:p>
          <a:p>
            <a:pPr marL="342900" indent="-342900" algn="just">
              <a:buAutoNum type="arabicParenR"/>
            </a:pPr>
            <a:endParaRPr lang="pt-BR" dirty="0" smtClean="0"/>
          </a:p>
          <a:p>
            <a:pPr marL="342900" indent="-342900" algn="just">
              <a:buAutoNum type="arabicParenR"/>
            </a:pPr>
            <a:r>
              <a:rPr lang="pt-BR" dirty="0" err="1" smtClean="0"/>
              <a:t>Again</a:t>
            </a:r>
            <a:r>
              <a:rPr lang="pt-BR" dirty="0" smtClean="0"/>
              <a:t>,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found</a:t>
            </a:r>
            <a:r>
              <a:rPr lang="pt-BR" dirty="0" smtClean="0"/>
              <a:t> na </a:t>
            </a:r>
            <a:r>
              <a:rPr lang="pt-BR" dirty="0" err="1" smtClean="0"/>
              <a:t>increasing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process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plurals</a:t>
            </a:r>
            <a:r>
              <a:rPr lang="pt-BR" dirty="0" smtClean="0"/>
              <a:t> </a:t>
            </a:r>
            <a:r>
              <a:rPr lang="pt-BR" dirty="0" err="1" smtClean="0"/>
              <a:t>compared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Singular </a:t>
            </a:r>
            <a:r>
              <a:rPr lang="pt-BR" dirty="0" err="1" smtClean="0"/>
              <a:t>condition</a:t>
            </a:r>
            <a:r>
              <a:rPr lang="pt-BR" dirty="0" smtClean="0"/>
              <a:t>. </a:t>
            </a:r>
            <a:r>
              <a:rPr lang="pt-BR" dirty="0" err="1" smtClean="0"/>
              <a:t>However</a:t>
            </a:r>
            <a:r>
              <a:rPr lang="pt-BR" dirty="0" smtClean="0"/>
              <a:t> </a:t>
            </a:r>
            <a:r>
              <a:rPr lang="pt-BR" dirty="0" err="1" smtClean="0"/>
              <a:t>only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Kind-Kind</a:t>
            </a:r>
            <a:r>
              <a:rPr lang="pt-BR" dirty="0" smtClean="0"/>
              <a:t> </a:t>
            </a:r>
            <a:r>
              <a:rPr lang="pt-BR" dirty="0" err="1" smtClean="0"/>
              <a:t>condition</a:t>
            </a:r>
            <a:r>
              <a:rPr lang="pt-BR" dirty="0" smtClean="0"/>
              <a:t> </a:t>
            </a:r>
            <a:r>
              <a:rPr lang="pt-BR" dirty="0" err="1" smtClean="0"/>
              <a:t>presented</a:t>
            </a:r>
            <a:r>
              <a:rPr lang="pt-BR" dirty="0" smtClean="0"/>
              <a:t> </a:t>
            </a:r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 smtClean="0"/>
              <a:t>difficulty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213" y="81200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Results</a:t>
            </a:r>
            <a:endParaRPr lang="pt-BR" sz="2000" b="1" u="sng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44389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Experiment</a:t>
            </a:r>
            <a:r>
              <a:rPr lang="pt-BR" sz="2000" b="1" dirty="0" smtClean="0"/>
              <a:t> 2: </a:t>
            </a:r>
            <a:r>
              <a:rPr lang="pt-BR" sz="2000" b="1" dirty="0" err="1" smtClean="0"/>
              <a:t>Not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Well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Defined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Kinds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133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7504" y="44389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Experiment</a:t>
            </a:r>
            <a:r>
              <a:rPr lang="pt-BR" sz="2000" b="1" dirty="0" smtClean="0"/>
              <a:t> 1: </a:t>
            </a:r>
            <a:r>
              <a:rPr lang="pt-BR" sz="2000" b="1" dirty="0" err="1" smtClean="0"/>
              <a:t>Well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Defined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Kinds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55679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METHODS</a:t>
            </a:r>
            <a:r>
              <a:rPr lang="pt-BR" b="1" u="sng" dirty="0"/>
              <a:t>: 	</a:t>
            </a:r>
            <a:r>
              <a:rPr lang="pt-BR" b="1" u="sng" dirty="0" err="1" smtClean="0"/>
              <a:t>Participants</a:t>
            </a:r>
            <a:endParaRPr lang="pt-BR" b="1" u="sng" dirty="0"/>
          </a:p>
          <a:p>
            <a:endParaRPr lang="pt-BR" b="1" dirty="0" smtClean="0"/>
          </a:p>
          <a:p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24</a:t>
            </a:r>
            <a:r>
              <a:rPr lang="pt-BR" dirty="0" smtClean="0"/>
              <a:t> </a:t>
            </a:r>
            <a:r>
              <a:rPr lang="pt-BR" dirty="0" err="1" smtClean="0"/>
              <a:t>brazilian</a:t>
            </a:r>
            <a:r>
              <a:rPr lang="pt-BR" dirty="0" smtClean="0"/>
              <a:t> </a:t>
            </a:r>
            <a:r>
              <a:rPr lang="pt-BR" dirty="0" err="1" smtClean="0"/>
              <a:t>volonteers</a:t>
            </a:r>
            <a:r>
              <a:rPr lang="pt-BR" dirty="0" smtClean="0"/>
              <a:t> </a:t>
            </a:r>
            <a:r>
              <a:rPr lang="pt-BR" b="1" dirty="0" smtClean="0"/>
              <a:t>(11 </a:t>
            </a:r>
            <a:r>
              <a:rPr lang="pt-BR" b="1" dirty="0"/>
              <a:t>male </a:t>
            </a:r>
            <a:r>
              <a:rPr lang="pt-BR" b="1" dirty="0" err="1"/>
              <a:t>and</a:t>
            </a:r>
            <a:r>
              <a:rPr lang="pt-BR" b="1" dirty="0"/>
              <a:t> 13 </a:t>
            </a:r>
            <a:r>
              <a:rPr lang="pt-BR" b="1" dirty="0" err="1" smtClean="0"/>
              <a:t>female</a:t>
            </a:r>
            <a:r>
              <a:rPr lang="pt-BR" b="1" dirty="0" smtClean="0"/>
              <a:t>)</a:t>
            </a:r>
          </a:p>
          <a:p>
            <a:pPr marL="742950" lvl="1" indent="-285750">
              <a:buFontTx/>
              <a:buChar char="-"/>
            </a:pPr>
            <a:r>
              <a:rPr lang="pt-BR" b="1" dirty="0" smtClean="0"/>
              <a:t>9</a:t>
            </a:r>
            <a:r>
              <a:rPr lang="pt-BR" dirty="0" smtClean="0"/>
              <a:t> </a:t>
            </a:r>
            <a:r>
              <a:rPr lang="pt-BR" dirty="0" err="1" smtClean="0"/>
              <a:t>female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b="1" dirty="0" err="1" smtClean="0"/>
              <a:t>Languages</a:t>
            </a:r>
            <a:endParaRPr lang="pt-BR" b="1" dirty="0"/>
          </a:p>
          <a:p>
            <a:pPr marL="742950" lvl="1" indent="-285750">
              <a:buFontTx/>
              <a:buChar char="-"/>
            </a:pPr>
            <a:r>
              <a:rPr lang="pt-BR" b="1" dirty="0" smtClean="0"/>
              <a:t>7</a:t>
            </a:r>
            <a:r>
              <a:rPr lang="pt-BR" dirty="0" smtClean="0"/>
              <a:t> male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b="1" dirty="0" err="1" smtClean="0"/>
              <a:t>Languages</a:t>
            </a:r>
            <a:endParaRPr lang="pt-BR" b="1" dirty="0" smtClean="0"/>
          </a:p>
          <a:p>
            <a:pPr marL="742950" lvl="1" indent="-285750">
              <a:buFontTx/>
              <a:buChar char="-"/>
            </a:pPr>
            <a:r>
              <a:rPr lang="pt-BR" b="1" dirty="0" smtClean="0"/>
              <a:t>4</a:t>
            </a:r>
            <a:r>
              <a:rPr lang="pt-BR" dirty="0" smtClean="0"/>
              <a:t> </a:t>
            </a:r>
            <a:r>
              <a:rPr lang="pt-BR" dirty="0" err="1" smtClean="0"/>
              <a:t>female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b="1" dirty="0" err="1" smtClean="0"/>
              <a:t>Biblioteconomy</a:t>
            </a:r>
            <a:endParaRPr lang="pt-BR" b="1" dirty="0" smtClean="0"/>
          </a:p>
          <a:p>
            <a:pPr marL="742950" lvl="1" indent="-285750">
              <a:buFontTx/>
              <a:buChar char="-"/>
            </a:pPr>
            <a:r>
              <a:rPr lang="pt-BR" b="1" dirty="0" smtClean="0"/>
              <a:t>4</a:t>
            </a:r>
            <a:r>
              <a:rPr lang="pt-BR" dirty="0" smtClean="0"/>
              <a:t> male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b="1" dirty="0" err="1" smtClean="0"/>
              <a:t>Engineering</a:t>
            </a:r>
            <a:endParaRPr lang="pt-BR" b="1" dirty="0" smtClean="0"/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b="1" dirty="0" smtClean="0"/>
              <a:t>18-25 </a:t>
            </a:r>
            <a:r>
              <a:rPr lang="pt-BR" b="1" dirty="0" err="1" smtClean="0"/>
              <a:t>yo</a:t>
            </a:r>
            <a:endParaRPr lang="pt-BR" b="1" dirty="0" smtClean="0"/>
          </a:p>
          <a:p>
            <a:pPr marL="285750" indent="-285750">
              <a:buFontTx/>
              <a:buChar char="-"/>
            </a:pPr>
            <a:r>
              <a:rPr lang="pt-BR" b="1" dirty="0" smtClean="0"/>
              <a:t>Normal </a:t>
            </a:r>
            <a:r>
              <a:rPr lang="pt-BR" b="1" dirty="0" err="1" smtClean="0"/>
              <a:t>or</a:t>
            </a:r>
            <a:r>
              <a:rPr lang="pt-BR" b="1" dirty="0" smtClean="0"/>
              <a:t> </a:t>
            </a:r>
            <a:r>
              <a:rPr lang="pt-BR" b="1" dirty="0" err="1" smtClean="0"/>
              <a:t>corrected</a:t>
            </a:r>
            <a:r>
              <a:rPr lang="pt-BR" b="1" dirty="0" smtClean="0"/>
              <a:t> </a:t>
            </a:r>
            <a:r>
              <a:rPr lang="pt-BR" b="1" dirty="0" err="1" smtClean="0"/>
              <a:t>to</a:t>
            </a:r>
            <a:r>
              <a:rPr lang="pt-BR" b="1" dirty="0" smtClean="0"/>
              <a:t> normal </a:t>
            </a:r>
            <a:r>
              <a:rPr lang="pt-BR" b="1" dirty="0" err="1" smtClean="0"/>
              <a:t>vision</a:t>
            </a:r>
            <a:endParaRPr lang="pt-BR" b="1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61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7504" y="4438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Experiment</a:t>
            </a:r>
            <a:r>
              <a:rPr lang="pt-BR" b="1" dirty="0" smtClean="0"/>
              <a:t> 1: </a:t>
            </a:r>
            <a:r>
              <a:rPr lang="pt-BR" b="1" dirty="0" err="1" smtClean="0"/>
              <a:t>Well</a:t>
            </a:r>
            <a:r>
              <a:rPr lang="pt-BR" b="1" dirty="0" smtClean="0"/>
              <a:t> </a:t>
            </a:r>
            <a:r>
              <a:rPr lang="pt-BR" b="1" dirty="0" err="1" smtClean="0"/>
              <a:t>Defined</a:t>
            </a:r>
            <a:r>
              <a:rPr lang="pt-BR" b="1" dirty="0" smtClean="0"/>
              <a:t> </a:t>
            </a:r>
            <a:r>
              <a:rPr lang="pt-BR" b="1" dirty="0" err="1" smtClean="0"/>
              <a:t>Kinds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107896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Stimuli</a:t>
            </a:r>
            <a:endParaRPr lang="pt-BR" sz="2000" b="1" u="sng" dirty="0" smtClean="0"/>
          </a:p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>4 </a:t>
            </a:r>
            <a:r>
              <a:rPr lang="pt-BR" sz="2000" b="1" dirty="0" err="1"/>
              <a:t>versions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8 </a:t>
            </a:r>
            <a:r>
              <a:rPr lang="pt-BR" sz="2000" b="1" dirty="0" err="1"/>
              <a:t>groups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</a:t>
            </a:r>
            <a:r>
              <a:rPr lang="pt-BR" sz="2000" b="1" dirty="0" err="1"/>
              <a:t>sentences</a:t>
            </a:r>
            <a:r>
              <a:rPr lang="pt-BR" sz="2000" b="1" dirty="0"/>
              <a:t>: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- Singular </a:t>
            </a:r>
            <a:r>
              <a:rPr lang="pt-BR" dirty="0" err="1" smtClean="0">
                <a:solidFill>
                  <a:srgbClr val="0070C0"/>
                </a:solidFill>
              </a:rPr>
              <a:t>Kind-InnerKind</a:t>
            </a:r>
            <a:r>
              <a:rPr lang="pt-BR" dirty="0" smtClean="0">
                <a:solidFill>
                  <a:srgbClr val="0070C0"/>
                </a:solidFill>
              </a:rPr>
              <a:t> 		(</a:t>
            </a:r>
            <a:r>
              <a:rPr lang="pt-BR" dirty="0" err="1" smtClean="0">
                <a:solidFill>
                  <a:srgbClr val="0070C0"/>
                </a:solidFill>
              </a:rPr>
              <a:t>greenery</a:t>
            </a:r>
            <a:r>
              <a:rPr lang="pt-BR" dirty="0" smtClean="0">
                <a:solidFill>
                  <a:srgbClr val="0070C0"/>
                </a:solidFill>
              </a:rPr>
              <a:t> - </a:t>
            </a:r>
            <a:r>
              <a:rPr lang="pt-BR" dirty="0" err="1" smtClean="0">
                <a:solidFill>
                  <a:srgbClr val="0070C0"/>
                </a:solidFill>
              </a:rPr>
              <a:t>lettuce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- Singular </a:t>
            </a:r>
            <a:r>
              <a:rPr lang="pt-BR" dirty="0" err="1" smtClean="0">
                <a:solidFill>
                  <a:srgbClr val="FF0000"/>
                </a:solidFill>
              </a:rPr>
              <a:t>Kind-Kind</a:t>
            </a:r>
            <a:r>
              <a:rPr lang="pt-BR" dirty="0" smtClean="0">
                <a:solidFill>
                  <a:srgbClr val="FF0000"/>
                </a:solidFill>
              </a:rPr>
              <a:t>		(</a:t>
            </a:r>
            <a:r>
              <a:rPr lang="pt-BR" dirty="0" err="1" smtClean="0">
                <a:solidFill>
                  <a:srgbClr val="FF0000"/>
                </a:solidFill>
              </a:rPr>
              <a:t>greenery</a:t>
            </a:r>
            <a:r>
              <a:rPr lang="pt-BR" dirty="0" smtClean="0">
                <a:solidFill>
                  <a:srgbClr val="FF0000"/>
                </a:solidFill>
              </a:rPr>
              <a:t> – </a:t>
            </a:r>
            <a:r>
              <a:rPr lang="pt-BR" dirty="0" err="1" smtClean="0">
                <a:solidFill>
                  <a:srgbClr val="FF0000"/>
                </a:solidFill>
              </a:rPr>
              <a:t>vegetable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</a:p>
          <a:p>
            <a:r>
              <a:rPr lang="pt-BR" dirty="0" smtClean="0">
                <a:solidFill>
                  <a:srgbClr val="007A37"/>
                </a:solidFill>
              </a:rPr>
              <a:t>- Plural </a:t>
            </a:r>
            <a:r>
              <a:rPr lang="pt-BR" dirty="0" err="1" smtClean="0">
                <a:solidFill>
                  <a:srgbClr val="007A37"/>
                </a:solidFill>
              </a:rPr>
              <a:t>Kind-InnerKind</a:t>
            </a:r>
            <a:r>
              <a:rPr lang="pt-BR" dirty="0" smtClean="0">
                <a:solidFill>
                  <a:srgbClr val="007A37"/>
                </a:solidFill>
              </a:rPr>
              <a:t>		(</a:t>
            </a:r>
            <a:r>
              <a:rPr lang="pt-BR" dirty="0" err="1" smtClean="0">
                <a:solidFill>
                  <a:srgbClr val="007A37"/>
                </a:solidFill>
              </a:rPr>
              <a:t>greeneries</a:t>
            </a:r>
            <a:r>
              <a:rPr lang="pt-BR" dirty="0" smtClean="0">
                <a:solidFill>
                  <a:srgbClr val="007A37"/>
                </a:solidFill>
              </a:rPr>
              <a:t> – </a:t>
            </a:r>
            <a:r>
              <a:rPr lang="pt-BR" dirty="0" err="1" smtClean="0">
                <a:solidFill>
                  <a:srgbClr val="007A37"/>
                </a:solidFill>
              </a:rPr>
              <a:t>lettuces</a:t>
            </a:r>
            <a:r>
              <a:rPr lang="pt-BR" dirty="0" smtClean="0">
                <a:solidFill>
                  <a:srgbClr val="007A37"/>
                </a:solidFill>
              </a:rPr>
              <a:t>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- Plural </a:t>
            </a: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Kind-Kind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		(</a:t>
            </a: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greeneries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vegetables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endParaRPr lang="pt-BR" dirty="0" smtClean="0"/>
          </a:p>
          <a:p>
            <a:r>
              <a:rPr lang="pt-BR" b="1" dirty="0" err="1" smtClean="0"/>
              <a:t>Examples</a:t>
            </a:r>
            <a:r>
              <a:rPr lang="pt-BR" b="1" dirty="0" smtClean="0"/>
              <a:t>: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0070C0"/>
                </a:solidFill>
              </a:rPr>
              <a:t>a) Embora  não tenha  verdura    na feira,    tem     alface   na     barraca da feira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</a:t>
            </a:r>
            <a:r>
              <a:rPr lang="pt-BR" sz="1400" dirty="0" err="1" smtClean="0">
                <a:solidFill>
                  <a:srgbClr val="0070C0"/>
                </a:solidFill>
              </a:rPr>
              <a:t>adversative</a:t>
            </a:r>
            <a:r>
              <a:rPr lang="pt-BR" sz="1400" dirty="0" smtClean="0">
                <a:solidFill>
                  <a:srgbClr val="0070C0"/>
                </a:solidFill>
              </a:rPr>
              <a:t>    </a:t>
            </a:r>
            <a:r>
              <a:rPr lang="pt-BR" sz="1400" dirty="0" err="1" smtClean="0">
                <a:solidFill>
                  <a:srgbClr val="0070C0"/>
                </a:solidFill>
              </a:rPr>
              <a:t>there</a:t>
            </a:r>
            <a:r>
              <a:rPr lang="pt-BR" sz="1400" dirty="0" smtClean="0">
                <a:solidFill>
                  <a:srgbClr val="0070C0"/>
                </a:solidFill>
              </a:rPr>
              <a:t> </a:t>
            </a:r>
            <a:r>
              <a:rPr lang="pt-BR" sz="1400" dirty="0" err="1" smtClean="0">
                <a:solidFill>
                  <a:srgbClr val="0070C0"/>
                </a:solidFill>
              </a:rPr>
              <a:t>is</a:t>
            </a:r>
            <a:r>
              <a:rPr lang="pt-BR" sz="1400" dirty="0" smtClean="0">
                <a:solidFill>
                  <a:srgbClr val="0070C0"/>
                </a:solidFill>
              </a:rPr>
              <a:t> no      </a:t>
            </a:r>
            <a:r>
              <a:rPr lang="pt-BR" sz="1400" dirty="0" err="1" smtClean="0">
                <a:solidFill>
                  <a:srgbClr val="0070C0"/>
                </a:solidFill>
              </a:rPr>
              <a:t>greenery</a:t>
            </a:r>
            <a:r>
              <a:rPr lang="pt-BR" sz="1400" dirty="0" smtClean="0">
                <a:solidFill>
                  <a:srgbClr val="0070C0"/>
                </a:solidFill>
              </a:rPr>
              <a:t>    in </a:t>
            </a:r>
            <a:r>
              <a:rPr lang="pt-BR" sz="1400" dirty="0" err="1" smtClean="0">
                <a:solidFill>
                  <a:srgbClr val="0070C0"/>
                </a:solidFill>
              </a:rPr>
              <a:t>the</a:t>
            </a:r>
            <a:r>
              <a:rPr lang="pt-BR" sz="1400" dirty="0" smtClean="0">
                <a:solidFill>
                  <a:srgbClr val="0070C0"/>
                </a:solidFill>
              </a:rPr>
              <a:t> </a:t>
            </a:r>
            <a:r>
              <a:rPr lang="pt-BR" sz="1400" dirty="0" err="1" smtClean="0">
                <a:solidFill>
                  <a:srgbClr val="0070C0"/>
                </a:solidFill>
              </a:rPr>
              <a:t>market</a:t>
            </a:r>
            <a:r>
              <a:rPr lang="pt-BR" sz="1400" dirty="0" smtClean="0">
                <a:solidFill>
                  <a:srgbClr val="0070C0"/>
                </a:solidFill>
              </a:rPr>
              <a:t>, </a:t>
            </a:r>
            <a:r>
              <a:rPr lang="pt-BR" sz="1400" dirty="0" err="1" smtClean="0">
                <a:solidFill>
                  <a:srgbClr val="0070C0"/>
                </a:solidFill>
              </a:rPr>
              <a:t>there</a:t>
            </a:r>
            <a:r>
              <a:rPr lang="pt-BR" sz="1400" dirty="0" smtClean="0">
                <a:solidFill>
                  <a:srgbClr val="0070C0"/>
                </a:solidFill>
              </a:rPr>
              <a:t> </a:t>
            </a:r>
            <a:r>
              <a:rPr lang="pt-BR" sz="1400" dirty="0" err="1" smtClean="0">
                <a:solidFill>
                  <a:srgbClr val="0070C0"/>
                </a:solidFill>
              </a:rPr>
              <a:t>is</a:t>
            </a:r>
            <a:r>
              <a:rPr lang="pt-BR" sz="1400" dirty="0" smtClean="0">
                <a:solidFill>
                  <a:srgbClr val="0070C0"/>
                </a:solidFill>
              </a:rPr>
              <a:t>    </a:t>
            </a:r>
            <a:r>
              <a:rPr lang="pt-BR" sz="1400" dirty="0" err="1" smtClean="0">
                <a:solidFill>
                  <a:srgbClr val="0070C0"/>
                </a:solidFill>
              </a:rPr>
              <a:t>lettuce</a:t>
            </a:r>
            <a:r>
              <a:rPr lang="pt-BR" sz="1400" dirty="0" smtClean="0">
                <a:solidFill>
                  <a:srgbClr val="0070C0"/>
                </a:solidFill>
              </a:rPr>
              <a:t>   in </a:t>
            </a:r>
            <a:r>
              <a:rPr lang="pt-BR" sz="1400" dirty="0" err="1" smtClean="0">
                <a:solidFill>
                  <a:srgbClr val="0070C0"/>
                </a:solidFill>
              </a:rPr>
              <a:t>the</a:t>
            </a:r>
            <a:r>
              <a:rPr lang="pt-BR" sz="1400" dirty="0" smtClean="0">
                <a:solidFill>
                  <a:srgbClr val="0070C0"/>
                </a:solidFill>
              </a:rPr>
              <a:t>        </a:t>
            </a:r>
            <a:r>
              <a:rPr lang="pt-BR" sz="1400" dirty="0" err="1" smtClean="0">
                <a:solidFill>
                  <a:srgbClr val="0070C0"/>
                </a:solidFill>
              </a:rPr>
              <a:t>market</a:t>
            </a:r>
            <a:r>
              <a:rPr lang="pt-BR" sz="1400" dirty="0" smtClean="0">
                <a:solidFill>
                  <a:srgbClr val="0070C0"/>
                </a:solidFill>
              </a:rPr>
              <a:t> stand</a:t>
            </a:r>
            <a:endParaRPr lang="pt-BR" sz="1600" dirty="0" smtClean="0">
              <a:solidFill>
                <a:srgbClr val="0070C0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b)Embora não tenha verdura na feira, tem legume na barraca da feira</a:t>
            </a:r>
          </a:p>
          <a:p>
            <a:r>
              <a:rPr lang="pt-BR" dirty="0">
                <a:solidFill>
                  <a:srgbClr val="FF0000"/>
                </a:solidFill>
              </a:rPr>
              <a:t>	</a:t>
            </a:r>
            <a:r>
              <a:rPr lang="pt-BR" dirty="0" smtClean="0">
                <a:solidFill>
                  <a:srgbClr val="FF0000"/>
                </a:solidFill>
              </a:rPr>
              <a:t>			            </a:t>
            </a:r>
            <a:r>
              <a:rPr lang="pt-BR" sz="1400" dirty="0" err="1" smtClean="0">
                <a:solidFill>
                  <a:srgbClr val="FF0000"/>
                </a:solidFill>
              </a:rPr>
              <a:t>vegetable</a:t>
            </a:r>
            <a:endParaRPr lang="pt-BR" dirty="0" smtClean="0"/>
          </a:p>
          <a:p>
            <a:r>
              <a:rPr lang="pt-BR" dirty="0" smtClean="0">
                <a:solidFill>
                  <a:srgbClr val="007A37"/>
                </a:solidFill>
              </a:rPr>
              <a:t>c)Embora não tenha</a:t>
            </a:r>
            <a:r>
              <a:rPr lang="pt-BR" b="1" u="sng" dirty="0" smtClean="0">
                <a:solidFill>
                  <a:srgbClr val="007A37"/>
                </a:solidFill>
              </a:rPr>
              <a:t>m</a:t>
            </a:r>
            <a:r>
              <a:rPr lang="pt-BR" dirty="0" smtClean="0">
                <a:solidFill>
                  <a:srgbClr val="007A37"/>
                </a:solidFill>
              </a:rPr>
              <a:t> verdura</a:t>
            </a:r>
            <a:r>
              <a:rPr lang="pt-BR" b="1" u="sng" dirty="0" smtClean="0">
                <a:solidFill>
                  <a:srgbClr val="007A37"/>
                </a:solidFill>
              </a:rPr>
              <a:t>s</a:t>
            </a:r>
            <a:r>
              <a:rPr lang="pt-BR" b="1" dirty="0" smtClean="0">
                <a:solidFill>
                  <a:srgbClr val="007A37"/>
                </a:solidFill>
              </a:rPr>
              <a:t> </a:t>
            </a:r>
            <a:r>
              <a:rPr lang="pt-BR" dirty="0" smtClean="0">
                <a:solidFill>
                  <a:srgbClr val="007A37"/>
                </a:solidFill>
              </a:rPr>
              <a:t>na feira, têm alface</a:t>
            </a:r>
            <a:r>
              <a:rPr lang="pt-BR" b="1" u="sng" dirty="0" smtClean="0">
                <a:solidFill>
                  <a:srgbClr val="007A37"/>
                </a:solidFill>
              </a:rPr>
              <a:t>s</a:t>
            </a:r>
            <a:r>
              <a:rPr lang="pt-BR" dirty="0" smtClean="0">
                <a:solidFill>
                  <a:srgbClr val="007A37"/>
                </a:solidFill>
              </a:rPr>
              <a:t> na barraca da feira </a:t>
            </a:r>
            <a:r>
              <a:rPr lang="pt-BR" sz="1600" dirty="0" smtClean="0">
                <a:solidFill>
                  <a:srgbClr val="007A37"/>
                </a:solidFill>
              </a:rPr>
              <a:t>(Plural </a:t>
            </a:r>
            <a:r>
              <a:rPr lang="pt-BR" sz="1600" dirty="0" err="1" smtClean="0">
                <a:solidFill>
                  <a:srgbClr val="007A37"/>
                </a:solidFill>
              </a:rPr>
              <a:t>of</a:t>
            </a:r>
            <a:r>
              <a:rPr lang="pt-BR" sz="1600" dirty="0" smtClean="0">
                <a:solidFill>
                  <a:srgbClr val="007A37"/>
                </a:solidFill>
              </a:rPr>
              <a:t> A)</a:t>
            </a:r>
          </a:p>
          <a:p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d) Embora não tenha</a:t>
            </a:r>
            <a:r>
              <a:rPr lang="pt-BR" b="1" u="sng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verdura</a:t>
            </a:r>
            <a:r>
              <a:rPr lang="pt-BR" b="1" u="sng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na feira, têm legume</a:t>
            </a:r>
            <a:r>
              <a:rPr lang="pt-BR" b="1" u="sng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na barraca da feira </a:t>
            </a:r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</a:rPr>
              <a:t>(Plural </a:t>
            </a:r>
            <a:r>
              <a:rPr lang="pt-BR" sz="1600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</a:rPr>
              <a:t> B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4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7504" y="4438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Experiment</a:t>
            </a:r>
            <a:r>
              <a:rPr lang="pt-BR" b="1" dirty="0" smtClean="0"/>
              <a:t> 1: </a:t>
            </a:r>
            <a:r>
              <a:rPr lang="pt-BR" b="1" dirty="0" err="1" smtClean="0"/>
              <a:t>Well</a:t>
            </a:r>
            <a:r>
              <a:rPr lang="pt-BR" b="1" dirty="0" smtClean="0"/>
              <a:t> </a:t>
            </a:r>
            <a:r>
              <a:rPr lang="pt-BR" b="1" dirty="0" err="1" smtClean="0"/>
              <a:t>Defined</a:t>
            </a:r>
            <a:r>
              <a:rPr lang="pt-BR" b="1" dirty="0" smtClean="0"/>
              <a:t> </a:t>
            </a:r>
            <a:r>
              <a:rPr lang="pt-BR" b="1" dirty="0" err="1" smtClean="0"/>
              <a:t>Kinds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10789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Stimuli</a:t>
            </a:r>
            <a:endParaRPr lang="pt-BR" sz="2000" b="1" u="sng" dirty="0" smtClean="0"/>
          </a:p>
          <a:p>
            <a:endParaRPr lang="pt-BR" sz="2000" b="1" dirty="0" smtClean="0"/>
          </a:p>
          <a:p>
            <a:endParaRPr lang="pt-BR" sz="2000" b="1" dirty="0"/>
          </a:p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err="1" smtClean="0"/>
              <a:t>Fillers</a:t>
            </a:r>
            <a:endParaRPr lang="pt-BR" sz="2000" b="1" dirty="0" smtClean="0"/>
          </a:p>
          <a:p>
            <a:endParaRPr lang="pt-B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000" dirty="0" smtClean="0"/>
              <a:t>- 1/3 </a:t>
            </a:r>
            <a:r>
              <a:rPr lang="pt-BR" sz="2000" dirty="0" err="1" smtClean="0"/>
              <a:t>of</a:t>
            </a:r>
            <a:r>
              <a:rPr lang="pt-BR" sz="2000" dirty="0" smtClean="0"/>
              <a:t> experimental </a:t>
            </a:r>
            <a:r>
              <a:rPr lang="pt-BR" sz="2000" dirty="0" err="1" smtClean="0"/>
              <a:t>sentences</a:t>
            </a:r>
            <a:r>
              <a:rPr lang="pt-BR" sz="2000" dirty="0" smtClean="0"/>
              <a:t> (</a:t>
            </a:r>
            <a:r>
              <a:rPr lang="pt-BR" sz="2000" dirty="0" err="1" smtClean="0"/>
              <a:t>including</a:t>
            </a:r>
            <a:r>
              <a:rPr lang="pt-BR" sz="2000" dirty="0" smtClean="0"/>
              <a:t> </a:t>
            </a:r>
            <a:r>
              <a:rPr lang="pt-BR" sz="2000" dirty="0" err="1" smtClean="0"/>
              <a:t>Experiments</a:t>
            </a:r>
            <a:r>
              <a:rPr lang="pt-BR" sz="2000" dirty="0" smtClean="0"/>
              <a:t> 1 </a:t>
            </a:r>
            <a:r>
              <a:rPr lang="pt-BR" sz="2000" dirty="0" err="1" smtClean="0"/>
              <a:t>and</a:t>
            </a:r>
            <a:r>
              <a:rPr lang="pt-BR" sz="2000" dirty="0" smtClean="0"/>
              <a:t> 2)</a:t>
            </a:r>
          </a:p>
          <a:p>
            <a:endParaRPr lang="pt-B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/>
              <a:t>1/3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sentences</a:t>
            </a:r>
            <a:r>
              <a:rPr lang="pt-BR" sz="2000" dirty="0" smtClean="0"/>
              <a:t> </a:t>
            </a:r>
            <a:r>
              <a:rPr lang="pt-BR" sz="2000" dirty="0" err="1" smtClean="0"/>
              <a:t>with</a:t>
            </a:r>
            <a:r>
              <a:rPr lang="pt-BR" sz="2000" dirty="0" smtClean="0"/>
              <a:t> similar </a:t>
            </a:r>
            <a:r>
              <a:rPr lang="pt-BR" sz="2000" dirty="0" err="1" smtClean="0"/>
              <a:t>structure</a:t>
            </a:r>
            <a:r>
              <a:rPr lang="pt-BR" sz="2000" dirty="0"/>
              <a:t> </a:t>
            </a:r>
            <a:r>
              <a:rPr lang="pt-BR" sz="2000" dirty="0" err="1" smtClean="0"/>
              <a:t>including</a:t>
            </a:r>
            <a:r>
              <a:rPr lang="pt-BR" sz="2000" dirty="0" smtClean="0"/>
              <a:t> </a:t>
            </a:r>
            <a:r>
              <a:rPr lang="pt-BR" sz="2000" dirty="0" err="1" smtClean="0"/>
              <a:t>sentences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other</a:t>
            </a:r>
            <a:r>
              <a:rPr lang="pt-BR" sz="2000" dirty="0" smtClean="0"/>
              <a:t> </a:t>
            </a:r>
            <a:r>
              <a:rPr lang="pt-BR" sz="2000" dirty="0" err="1" smtClean="0"/>
              <a:t>experiments</a:t>
            </a:r>
            <a:r>
              <a:rPr lang="pt-BR" sz="2000" smtClean="0"/>
              <a:t>.</a:t>
            </a:r>
          </a:p>
          <a:p>
            <a:pPr marL="342900" indent="-34290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1/3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filler</a:t>
            </a:r>
            <a:r>
              <a:rPr lang="pt-BR" sz="2000" dirty="0" smtClean="0"/>
              <a:t> </a:t>
            </a:r>
            <a:r>
              <a:rPr lang="pt-BR" sz="2000" dirty="0" err="1" smtClean="0"/>
              <a:t>sentences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65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7504" y="4438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Experiment</a:t>
            </a:r>
            <a:r>
              <a:rPr lang="pt-BR" b="1" dirty="0" smtClean="0"/>
              <a:t> 1: </a:t>
            </a:r>
            <a:r>
              <a:rPr lang="pt-BR" b="1" dirty="0" err="1" smtClean="0"/>
              <a:t>Well</a:t>
            </a:r>
            <a:r>
              <a:rPr lang="pt-BR" b="1" dirty="0" smtClean="0"/>
              <a:t> </a:t>
            </a:r>
            <a:r>
              <a:rPr lang="pt-BR" b="1" dirty="0" err="1" smtClean="0"/>
              <a:t>Defined</a:t>
            </a:r>
            <a:r>
              <a:rPr lang="pt-BR" b="1" dirty="0" smtClean="0"/>
              <a:t> </a:t>
            </a:r>
            <a:r>
              <a:rPr lang="pt-BR" b="1" dirty="0" err="1" smtClean="0"/>
              <a:t>Kinds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052736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METHODS: 	</a:t>
            </a:r>
            <a:r>
              <a:rPr lang="pt-BR" sz="2000" b="1" u="sng" dirty="0" err="1" smtClean="0"/>
              <a:t>Stimuli</a:t>
            </a:r>
            <a:r>
              <a:rPr lang="pt-BR" sz="2000" b="1" u="sng" dirty="0" smtClean="0"/>
              <a:t> </a:t>
            </a:r>
            <a:r>
              <a:rPr lang="pt-BR" sz="2000" b="1" u="sng" dirty="0" err="1" smtClean="0"/>
              <a:t>and</a:t>
            </a:r>
            <a:r>
              <a:rPr lang="pt-BR" sz="2000" b="1" u="sng" dirty="0" smtClean="0"/>
              <a:t> </a:t>
            </a:r>
            <a:r>
              <a:rPr lang="pt-BR" sz="2000" b="1" u="sng" dirty="0" err="1" smtClean="0"/>
              <a:t>Task</a:t>
            </a:r>
            <a:endParaRPr lang="pt-BR" sz="2000" b="1" u="sng" dirty="0" smtClean="0"/>
          </a:p>
          <a:p>
            <a:endParaRPr lang="pt-BR" sz="2000" b="1" dirty="0"/>
          </a:p>
          <a:p>
            <a:pPr marL="285750" indent="-285750" algn="just">
              <a:buFontTx/>
              <a:buChar char="-"/>
            </a:pPr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 smtClean="0"/>
              <a:t>Experiment</a:t>
            </a:r>
            <a:r>
              <a:rPr lang="pt-BR" dirty="0" smtClean="0"/>
              <a:t> </a:t>
            </a:r>
            <a:r>
              <a:rPr lang="pt-BR" dirty="0" err="1" smtClean="0"/>
              <a:t>ran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app</a:t>
            </a:r>
            <a:r>
              <a:rPr lang="pt-BR" dirty="0" smtClean="0"/>
              <a:t> </a:t>
            </a:r>
            <a:r>
              <a:rPr lang="pt-BR" b="1" dirty="0" err="1" smtClean="0"/>
              <a:t>Psyscope</a:t>
            </a:r>
            <a:r>
              <a:rPr lang="pt-BR" b="1" dirty="0" smtClean="0"/>
              <a:t> X B57</a:t>
            </a:r>
            <a:r>
              <a:rPr lang="pt-BR" dirty="0" smtClean="0"/>
              <a:t> </a:t>
            </a:r>
            <a:r>
              <a:rPr lang="pt-BR" dirty="0" err="1" smtClean="0"/>
              <a:t>using</a:t>
            </a:r>
            <a:r>
              <a:rPr lang="pt-BR" dirty="0" smtClean="0"/>
              <a:t> a </a:t>
            </a:r>
            <a:r>
              <a:rPr lang="pt-BR" b="1" dirty="0" err="1" smtClean="0"/>
              <a:t>Macbook</a:t>
            </a:r>
            <a:r>
              <a:rPr lang="pt-BR" b="1" dirty="0" smtClean="0"/>
              <a:t> White </a:t>
            </a:r>
            <a:r>
              <a:rPr lang="pt-BR" b="1" dirty="0" err="1" smtClean="0"/>
              <a:t>Unibody</a:t>
            </a:r>
            <a:r>
              <a:rPr lang="pt-BR" b="1" dirty="0" smtClean="0"/>
              <a:t> 14” 2.4 GHz Intel Core 2 Duo, 2Gb 667MHz DDR2 SDRAM </a:t>
            </a:r>
            <a:r>
              <a:rPr lang="pt-BR" dirty="0" err="1" smtClean="0"/>
              <a:t>running</a:t>
            </a:r>
            <a:r>
              <a:rPr lang="pt-BR" dirty="0" smtClean="0"/>
              <a:t> </a:t>
            </a:r>
            <a:r>
              <a:rPr lang="pt-BR" b="1" dirty="0" smtClean="0"/>
              <a:t>Mac OSX 10.5.8 </a:t>
            </a:r>
            <a:r>
              <a:rPr lang="pt-BR" b="1" dirty="0" err="1" smtClean="0"/>
              <a:t>Leopard</a:t>
            </a:r>
            <a:r>
              <a:rPr lang="pt-BR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err="1" smtClean="0"/>
              <a:t>Stimuli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presented</a:t>
            </a:r>
            <a:r>
              <a:rPr lang="pt-BR" dirty="0" smtClean="0"/>
              <a:t> in a Word-</a:t>
            </a:r>
            <a:r>
              <a:rPr lang="pt-BR" dirty="0" err="1" smtClean="0"/>
              <a:t>by</a:t>
            </a:r>
            <a:r>
              <a:rPr lang="pt-BR" dirty="0" smtClean="0"/>
              <a:t>-Word Self </a:t>
            </a:r>
            <a:r>
              <a:rPr lang="pt-BR" dirty="0" err="1" smtClean="0"/>
              <a:t>Paced</a:t>
            </a:r>
            <a:r>
              <a:rPr lang="pt-BR" dirty="0" smtClean="0"/>
              <a:t> Reading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interpretation</a:t>
            </a:r>
            <a:r>
              <a:rPr lang="pt-BR" dirty="0" smtClean="0"/>
              <a:t> </a:t>
            </a:r>
            <a:r>
              <a:rPr lang="pt-BR" dirty="0" err="1" smtClean="0"/>
              <a:t>question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end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each</a:t>
            </a:r>
            <a:r>
              <a:rPr lang="pt-BR" dirty="0" smtClean="0"/>
              <a:t> </a:t>
            </a:r>
            <a:r>
              <a:rPr lang="pt-BR" dirty="0" err="1" smtClean="0"/>
              <a:t>stimulus</a:t>
            </a:r>
            <a:r>
              <a:rPr lang="pt-BR" dirty="0" smtClean="0"/>
              <a:t>;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The </a:t>
            </a:r>
            <a:r>
              <a:rPr lang="pt-BR" dirty="0" err="1" smtClean="0"/>
              <a:t>volonteers</a:t>
            </a:r>
            <a:r>
              <a:rPr lang="pt-BR" dirty="0" smtClean="0"/>
              <a:t> use </a:t>
            </a:r>
            <a:r>
              <a:rPr lang="pt-BR" dirty="0" err="1" smtClean="0"/>
              <a:t>the</a:t>
            </a:r>
            <a:r>
              <a:rPr lang="pt-BR" dirty="0" smtClean="0"/>
              <a:t> [</a:t>
            </a:r>
            <a:r>
              <a:rPr lang="pt-BR" b="1" dirty="0" err="1" smtClean="0">
                <a:solidFill>
                  <a:srgbClr val="FFC000"/>
                </a:solidFill>
              </a:rPr>
              <a:t>spacebar</a:t>
            </a:r>
            <a:r>
              <a:rPr lang="pt-BR" b="1" dirty="0" smtClean="0">
                <a:solidFill>
                  <a:srgbClr val="FFC000"/>
                </a:solidFill>
              </a:rPr>
              <a:t> - </a:t>
            </a:r>
            <a:r>
              <a:rPr lang="pt-BR" b="1" i="1" dirty="0" smtClean="0">
                <a:solidFill>
                  <a:srgbClr val="FFC000"/>
                </a:solidFill>
              </a:rPr>
              <a:t>in </a:t>
            </a:r>
            <a:r>
              <a:rPr lang="pt-BR" b="1" i="1" dirty="0" err="1" smtClean="0">
                <a:solidFill>
                  <a:srgbClr val="FFC000"/>
                </a:solidFill>
              </a:rPr>
              <a:t>yellow</a:t>
            </a:r>
            <a:r>
              <a:rPr lang="pt-BR" dirty="0" smtClean="0"/>
              <a:t>]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navigate</a:t>
            </a:r>
            <a:r>
              <a:rPr lang="pt-BR" dirty="0" smtClean="0"/>
              <a:t> </a:t>
            </a:r>
            <a:r>
              <a:rPr lang="pt-BR" dirty="0" err="1" smtClean="0"/>
              <a:t>between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words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sentence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[</a:t>
            </a:r>
            <a:r>
              <a:rPr lang="pt-BR" b="1" dirty="0" smtClean="0">
                <a:solidFill>
                  <a:srgbClr val="007A37"/>
                </a:solidFill>
              </a:rPr>
              <a:t>k</a:t>
            </a:r>
            <a:r>
              <a:rPr lang="pt-BR" dirty="0" smtClean="0"/>
              <a:t>] </a:t>
            </a:r>
            <a:r>
              <a:rPr lang="pt-BR" dirty="0" err="1" smtClean="0"/>
              <a:t>and</a:t>
            </a:r>
            <a:r>
              <a:rPr lang="pt-BR" dirty="0" smtClean="0"/>
              <a:t> [</a:t>
            </a:r>
            <a:r>
              <a:rPr lang="pt-BR" b="1" dirty="0" smtClean="0">
                <a:solidFill>
                  <a:srgbClr val="FF0000"/>
                </a:solidFill>
              </a:rPr>
              <a:t>l</a:t>
            </a:r>
            <a:r>
              <a:rPr lang="pt-BR" dirty="0" smtClean="0"/>
              <a:t>]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answer</a:t>
            </a:r>
            <a:r>
              <a:rPr lang="pt-BR" dirty="0" smtClean="0"/>
              <a:t> [</a:t>
            </a:r>
            <a:r>
              <a:rPr lang="pt-BR" b="1" dirty="0" err="1" smtClean="0">
                <a:solidFill>
                  <a:srgbClr val="007A37"/>
                </a:solidFill>
              </a:rPr>
              <a:t>yes</a:t>
            </a:r>
            <a:r>
              <a:rPr lang="pt-BR" dirty="0" smtClean="0"/>
              <a:t>] </a:t>
            </a:r>
            <a:r>
              <a:rPr lang="pt-BR" dirty="0" err="1" smtClean="0"/>
              <a:t>or</a:t>
            </a:r>
            <a:r>
              <a:rPr lang="pt-BR" dirty="0" smtClean="0"/>
              <a:t> [</a:t>
            </a:r>
            <a:r>
              <a:rPr lang="pt-BR" b="1" dirty="0" smtClean="0">
                <a:solidFill>
                  <a:srgbClr val="FF0000"/>
                </a:solidFill>
              </a:rPr>
              <a:t>no</a:t>
            </a:r>
            <a:r>
              <a:rPr lang="pt-BR" dirty="0" smtClean="0"/>
              <a:t>] </a:t>
            </a:r>
            <a:r>
              <a:rPr lang="pt-BR" dirty="0" err="1" smtClean="0"/>
              <a:t>respectively</a:t>
            </a:r>
            <a:r>
              <a:rPr lang="pt-BR" dirty="0" smtClean="0"/>
              <a:t>.</a:t>
            </a:r>
          </a:p>
          <a:p>
            <a:pPr marL="285750" indent="-285750">
              <a:buFontTx/>
              <a:buChar char="-"/>
            </a:pPr>
            <a:endParaRPr lang="pt-BR" sz="1600" dirty="0" smtClean="0"/>
          </a:p>
          <a:p>
            <a:pPr marL="285750" indent="-285750">
              <a:buFontTx/>
              <a:buChar char="-"/>
            </a:pPr>
            <a:r>
              <a:rPr lang="pt-BR" sz="1600" dirty="0" err="1" smtClean="0"/>
              <a:t>Stimuly</a:t>
            </a:r>
            <a:r>
              <a:rPr lang="pt-BR" sz="1600" dirty="0" smtClean="0"/>
              <a:t> </a:t>
            </a:r>
            <a:r>
              <a:rPr lang="pt-BR" sz="1600" dirty="0" err="1" smtClean="0"/>
              <a:t>were</a:t>
            </a:r>
            <a:r>
              <a:rPr lang="pt-BR" sz="1600" dirty="0" smtClean="0"/>
              <a:t> </a:t>
            </a:r>
            <a:r>
              <a:rPr lang="pt-BR" sz="1600" dirty="0" err="1" smtClean="0"/>
              <a:t>presented</a:t>
            </a:r>
            <a:r>
              <a:rPr lang="pt-BR" sz="1600" dirty="0" smtClean="0"/>
              <a:t> </a:t>
            </a:r>
            <a:r>
              <a:rPr lang="pt-BR" sz="1600" dirty="0"/>
              <a:t>in a </a:t>
            </a:r>
            <a:r>
              <a:rPr lang="pt-BR" sz="1600" b="1" dirty="0" err="1"/>
              <a:t>black</a:t>
            </a:r>
            <a:r>
              <a:rPr lang="pt-BR" sz="1600" b="1" dirty="0"/>
              <a:t> </a:t>
            </a:r>
            <a:r>
              <a:rPr lang="pt-BR" sz="1600" b="1" dirty="0" smtClean="0"/>
              <a:t>background</a:t>
            </a:r>
          </a:p>
          <a:p>
            <a:pPr marL="285750" indent="-285750">
              <a:buFontTx/>
              <a:buChar char="-"/>
            </a:pPr>
            <a:endParaRPr lang="pt-BR" sz="1600" dirty="0" smtClean="0"/>
          </a:p>
          <a:p>
            <a:pPr marL="285750" indent="-285750">
              <a:buFontTx/>
              <a:buChar char="-"/>
            </a:pPr>
            <a:r>
              <a:rPr lang="pt-BR" sz="1600" dirty="0" err="1" smtClean="0"/>
              <a:t>Font</a:t>
            </a:r>
            <a:r>
              <a:rPr lang="pt-BR" sz="1600" dirty="0" smtClean="0"/>
              <a:t>:</a:t>
            </a:r>
            <a:r>
              <a:rPr lang="pt-BR" sz="1600" b="1" i="1" dirty="0" smtClean="0"/>
              <a:t> Times New Roman 24 </a:t>
            </a:r>
            <a:r>
              <a:rPr lang="pt-BR" sz="1600" b="1" i="1" dirty="0" err="1" smtClean="0"/>
              <a:t>white</a:t>
            </a:r>
            <a:r>
              <a:rPr lang="pt-BR" sz="1600" dirty="0" smtClean="0"/>
              <a:t>.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val="111584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114800" y="28194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5400">
                <a:solidFill>
                  <a:schemeClr val="bg1"/>
                </a:solidFill>
              </a:rPr>
              <a:t>+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63888" y="58052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Embora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067944" y="5865698"/>
            <a:ext cx="1008112" cy="79208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sx="101000" sy="101000" algn="tl" rotWithShape="0">
              <a:schemeClr val="bg1">
                <a:lumMod val="85000"/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2700" h="8255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7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Hndbk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B547B8"/>
      </a:hlink>
      <a:folHlink>
        <a:srgbClr val="43825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r="280000" b="280000"/>
          </a:path>
        </a:gradFill>
      </a:fillStyleLst>
      <a:lnStyleLst>
        <a:ln w="4444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  <a:satMod val="200000"/>
              </a:schemeClr>
            </a:gs>
            <a:gs pos="80000">
              <a:schemeClr val="phClr">
                <a:shade val="55000"/>
                <a:satMod val="175000"/>
              </a:schemeClr>
            </a:gs>
            <a:gs pos="100000">
              <a:schemeClr val="phClr">
                <a:shade val="37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</a:schemeClr>
              <a:schemeClr val="phClr">
                <a:tint val="80000"/>
                <a:satMod val="120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9DEBED-7A22-46EB-AB5D-B41E9662B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CompanyHndbk</Template>
  <TotalTime>0</TotalTime>
  <Words>706</Words>
  <Application>Microsoft Office PowerPoint</Application>
  <PresentationFormat>Apresentação na tela (4:3)</PresentationFormat>
  <Paragraphs>233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CompanyHndbk</vt:lpstr>
      <vt:lpstr>Self Paced Reading of Bare Plural and Singular Kinds in Brazilian Portuguese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2011-11-08T22:48:14Z</dcterms:created>
  <dcterms:modified xsi:type="dcterms:W3CDTF">2012-09-11T08:37:56Z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TC010167124</vt:lpwstr>
  </property>
</Properties>
</file>