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75" r:id="rId2"/>
    <p:sldId id="306" r:id="rId3"/>
    <p:sldId id="257" r:id="rId4"/>
    <p:sldId id="258" r:id="rId5"/>
    <p:sldId id="261" r:id="rId6"/>
    <p:sldId id="259" r:id="rId7"/>
    <p:sldId id="260" r:id="rId8"/>
    <p:sldId id="277" r:id="rId9"/>
    <p:sldId id="290" r:id="rId10"/>
    <p:sldId id="264" r:id="rId11"/>
    <p:sldId id="263" r:id="rId12"/>
    <p:sldId id="285" r:id="rId13"/>
    <p:sldId id="269" r:id="rId14"/>
    <p:sldId id="288" r:id="rId15"/>
    <p:sldId id="291" r:id="rId16"/>
    <p:sldId id="298" r:id="rId17"/>
    <p:sldId id="299" r:id="rId18"/>
    <p:sldId id="300" r:id="rId19"/>
    <p:sldId id="301" r:id="rId20"/>
    <p:sldId id="304" r:id="rId21"/>
    <p:sldId id="305" r:id="rId22"/>
    <p:sldId id="267" r:id="rId23"/>
    <p:sldId id="289" r:id="rId24"/>
    <p:sldId id="271" r:id="rId25"/>
    <p:sldId id="272" r:id="rId26"/>
    <p:sldId id="270" r:id="rId27"/>
    <p:sldId id="265" r:id="rId28"/>
    <p:sldId id="273" r:id="rId29"/>
    <p:sldId id="278" r:id="rId30"/>
    <p:sldId id="282" r:id="rId31"/>
    <p:sldId id="283" r:id="rId32"/>
    <p:sldId id="276" r:id="rId33"/>
    <p:sldId id="281" r:id="rId34"/>
    <p:sldId id="274" r:id="rId35"/>
    <p:sldId id="307" r:id="rId3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C0D01F-E06F-4A50-9E84-421ADA1FBA4B}" type="datetimeFigureOut">
              <a:rPr lang="pt-BR" smtClean="0"/>
              <a:t>20/02/2013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F17B7-4532-451B-A6D6-2828998CBA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6674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F0E1-31B6-485F-B4B0-11E7271AE8C4}" type="slidenum">
              <a:rPr lang="pt-BR" smtClean="0"/>
              <a:pPr/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B8F2454-A75F-4C39-BEC7-766A6479228C}" type="slidenum">
              <a:rPr lang="en-US" smtClean="0"/>
              <a:pPr eaLnBrk="1" hangingPunct="1"/>
              <a:t>3</a:t>
            </a:fld>
            <a:endParaRPr lang="en-US" smtClean="0"/>
          </a:p>
        </p:txBody>
      </p:sp>
      <p:sp>
        <p:nvSpPr>
          <p:cNvPr id="8601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306558EC-E07C-4784-BDBF-07E6A51A5734}" type="slidenum">
              <a:rPr lang="fr-FR" sz="1200"/>
              <a:pPr algn="r" eaLnBrk="1" hangingPunct="1"/>
              <a:t>3</a:t>
            </a:fld>
            <a:endParaRPr lang="fr-FR" sz="1200"/>
          </a:p>
        </p:txBody>
      </p:sp>
      <p:sp>
        <p:nvSpPr>
          <p:cNvPr id="860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 txBox="1">
            <a:spLocks noGrp="1" noChangeArrowheads="1"/>
          </p:cNvSpPr>
          <p:nvPr/>
        </p:nvSpPr>
        <p:spPr bwMode="auto">
          <a:xfrm>
            <a:off x="3884824" y="8685460"/>
            <a:ext cx="2971589" cy="457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8059A411-2A27-4C54-AD63-AC2A9BEF267A}" type="slidenum">
              <a:rPr lang="en-US" sz="1200">
                <a:latin typeface="Arial" pitchFamily="34" charset="0"/>
              </a:rPr>
              <a:pPr algn="r" eaLnBrk="1" hangingPunct="1"/>
              <a:t>27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10957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18" y="4342730"/>
            <a:ext cx="5485765" cy="411494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6D04E9-3378-4580-979C-E83B727C57A3}" type="slidenum">
              <a:rPr lang="en-US"/>
              <a:pPr/>
              <a:t>35</a:t>
            </a:fld>
            <a:endParaRPr lang="en-US"/>
          </a:p>
        </p:txBody>
      </p:sp>
      <p:sp>
        <p:nvSpPr>
          <p:cNvPr id="1781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F93E367-ECA2-4842-B7DF-DA98831FF481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9216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F222C995-E7EA-4E3D-9067-53F48FCAC484}" type="slidenum">
              <a:rPr lang="fr-FR" sz="1200"/>
              <a:pPr algn="r" eaLnBrk="1" hangingPunct="1"/>
              <a:t>4</a:t>
            </a:fld>
            <a:endParaRPr lang="fr-FR" sz="1200"/>
          </a:p>
        </p:txBody>
      </p:sp>
      <p:sp>
        <p:nvSpPr>
          <p:cNvPr id="921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E376B8E-57A4-4C60-8BC5-B1DDB0A47639}" type="slidenum">
              <a:rPr lang="fr-FR" smtClean="0"/>
              <a:pPr eaLnBrk="1" hangingPunct="1"/>
              <a:t>6</a:t>
            </a:fld>
            <a:endParaRPr lang="fr-FR" smtClean="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F220268D-B699-40EB-AE05-71AA62533F8D}" type="slidenum">
              <a:rPr lang="fr-FR" sz="1200"/>
              <a:pPr algn="r" eaLnBrk="1" hangingPunct="1"/>
              <a:t>7</a:t>
            </a:fld>
            <a:endParaRPr lang="fr-FR" sz="120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F93E367-ECA2-4842-B7DF-DA98831FF481}" type="slidenum">
              <a:rPr lang="en-US" smtClean="0"/>
              <a:pPr eaLnBrk="1" hangingPunct="1"/>
              <a:t>9</a:t>
            </a:fld>
            <a:endParaRPr lang="en-US" smtClean="0"/>
          </a:p>
        </p:txBody>
      </p:sp>
      <p:sp>
        <p:nvSpPr>
          <p:cNvPr id="9216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F222C995-E7EA-4E3D-9067-53F48FCAC484}" type="slidenum">
              <a:rPr lang="fr-FR" sz="1200"/>
              <a:pPr algn="r" eaLnBrk="1" hangingPunct="1"/>
              <a:t>9</a:t>
            </a:fld>
            <a:endParaRPr lang="fr-FR" sz="1200"/>
          </a:p>
        </p:txBody>
      </p:sp>
      <p:sp>
        <p:nvSpPr>
          <p:cNvPr id="921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F93E367-ECA2-4842-B7DF-DA98831FF481}" type="slidenum">
              <a:rPr lang="en-US" smtClean="0"/>
              <a:pPr eaLnBrk="1" hangingPunct="1"/>
              <a:t>12</a:t>
            </a:fld>
            <a:endParaRPr lang="en-US" smtClean="0"/>
          </a:p>
        </p:txBody>
      </p:sp>
      <p:sp>
        <p:nvSpPr>
          <p:cNvPr id="9216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F222C995-E7EA-4E3D-9067-53F48FCAC484}" type="slidenum">
              <a:rPr lang="fr-FR" sz="1200"/>
              <a:pPr algn="r" eaLnBrk="1" hangingPunct="1"/>
              <a:t>12</a:t>
            </a:fld>
            <a:endParaRPr lang="fr-FR" sz="1200"/>
          </a:p>
        </p:txBody>
      </p:sp>
      <p:sp>
        <p:nvSpPr>
          <p:cNvPr id="921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61B73-CE97-406F-8D3C-891FF977BE35}" type="datetimeFigureOut">
              <a:rPr lang="pt-BR" smtClean="0"/>
              <a:t>20/02/2013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FD3A0-6888-4AEE-88A5-2775A95FAA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4923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61B73-CE97-406F-8D3C-891FF977BE35}" type="datetimeFigureOut">
              <a:rPr lang="pt-BR" smtClean="0"/>
              <a:t>20/02/2013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FD3A0-6888-4AEE-88A5-2775A95FAA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57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61B73-CE97-406F-8D3C-891FF977BE35}" type="datetimeFigureOut">
              <a:rPr lang="pt-BR" smtClean="0"/>
              <a:t>20/02/2013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FD3A0-6888-4AEE-88A5-2775A95FAA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2338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61B73-CE97-406F-8D3C-891FF977BE35}" type="datetimeFigureOut">
              <a:rPr lang="pt-BR" smtClean="0"/>
              <a:t>20/02/2013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FD3A0-6888-4AEE-88A5-2775A95FAA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8769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61B73-CE97-406F-8D3C-891FF977BE35}" type="datetimeFigureOut">
              <a:rPr lang="pt-BR" smtClean="0"/>
              <a:t>20/02/2013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FD3A0-6888-4AEE-88A5-2775A95FAA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5838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61B73-CE97-406F-8D3C-891FF977BE35}" type="datetimeFigureOut">
              <a:rPr lang="pt-BR" smtClean="0"/>
              <a:t>20/02/2013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FD3A0-6888-4AEE-88A5-2775A95FAA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6489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61B73-CE97-406F-8D3C-891FF977BE35}" type="datetimeFigureOut">
              <a:rPr lang="pt-BR" smtClean="0"/>
              <a:t>20/02/2013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FD3A0-6888-4AEE-88A5-2775A95FAA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097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61B73-CE97-406F-8D3C-891FF977BE35}" type="datetimeFigureOut">
              <a:rPr lang="pt-BR" smtClean="0"/>
              <a:t>20/02/2013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FD3A0-6888-4AEE-88A5-2775A95FAA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0542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61B73-CE97-406F-8D3C-891FF977BE35}" type="datetimeFigureOut">
              <a:rPr lang="pt-BR" smtClean="0"/>
              <a:t>20/02/2013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FD3A0-6888-4AEE-88A5-2775A95FAA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4853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61B73-CE97-406F-8D3C-891FF977BE35}" type="datetimeFigureOut">
              <a:rPr lang="pt-BR" smtClean="0"/>
              <a:t>20/02/2013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FD3A0-6888-4AEE-88A5-2775A95FAA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6032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61B73-CE97-406F-8D3C-891FF977BE35}" type="datetimeFigureOut">
              <a:rPr lang="pt-BR" smtClean="0"/>
              <a:t>20/02/2013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FD3A0-6888-4AEE-88A5-2775A95FAA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9385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61B73-CE97-406F-8D3C-891FF977BE35}" type="datetimeFigureOut">
              <a:rPr lang="pt-BR" smtClean="0"/>
              <a:t>20/02/2013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FD3A0-6888-4AEE-88A5-2775A95FAA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439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Users\Thiago\Downloads\Image_6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Users\Thiago\Downloads\Image_7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Users\Thiago\Downloads\Image_0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faculty.washington.edu/agg/pdf/RevisedTop10.29Jan04.pdf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png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411760" y="2348880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Oliveira</a:t>
            </a:r>
            <a:br>
              <a:rPr lang="pt-BR" dirty="0" smtClean="0">
                <a:solidFill>
                  <a:schemeClr val="bg1"/>
                </a:solidFill>
              </a:rPr>
            </a:br>
            <a:r>
              <a:rPr lang="pt-BR" dirty="0" smtClean="0">
                <a:solidFill>
                  <a:schemeClr val="bg1"/>
                </a:solidFill>
              </a:rPr>
              <a:t>Motta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292080" y="2337387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Motta</a:t>
            </a:r>
            <a:br>
              <a:rPr lang="pt-BR" dirty="0" smtClean="0">
                <a:solidFill>
                  <a:schemeClr val="bg1"/>
                </a:solidFill>
              </a:rPr>
            </a:br>
            <a:r>
              <a:rPr lang="pt-BR" dirty="0" smtClean="0">
                <a:solidFill>
                  <a:schemeClr val="bg1"/>
                </a:solidFill>
              </a:rPr>
              <a:t>Sampaio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995936" y="3347700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chemeClr val="bg1"/>
                </a:solidFill>
              </a:rPr>
              <a:t>Thiago</a:t>
            </a:r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8" name="Elipse 7"/>
          <p:cNvSpPr/>
          <p:nvPr/>
        </p:nvSpPr>
        <p:spPr>
          <a:xfrm>
            <a:off x="4499992" y="3347700"/>
            <a:ext cx="108012" cy="813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971600" y="5517232"/>
            <a:ext cx="1008112" cy="792088"/>
          </a:xfrm>
          <a:prstGeom prst="roundRect">
            <a:avLst/>
          </a:prstGeom>
          <a:solidFill>
            <a:srgbClr val="FFFF00"/>
          </a:solidFill>
          <a:effectLst>
            <a:outerShdw blurRad="50800" dist="38100" dir="2700000" sx="101000" sy="101000" algn="tl" rotWithShape="0">
              <a:schemeClr val="bg1">
                <a:lumMod val="85000"/>
                <a:alpha val="40000"/>
              </a:schemeClr>
            </a:outerShdw>
          </a:effectLst>
          <a:scene3d>
            <a:camera prst="orthographicFront"/>
            <a:lightRig rig="threePt" dir="t">
              <a:rot lat="0" lon="0" rev="600000"/>
            </a:lightRig>
          </a:scene3d>
          <a:sp3d>
            <a:bevelT w="12700" h="82550"/>
            <a:bevelB w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7236296" y="5517232"/>
            <a:ext cx="1008112" cy="792088"/>
          </a:xfrm>
          <a:prstGeom prst="roundRect">
            <a:avLst/>
          </a:prstGeom>
          <a:solidFill>
            <a:srgbClr val="FFFF00"/>
          </a:solidFill>
          <a:effectLst>
            <a:outerShdw blurRad="50800" dist="38100" dir="2700000" sx="101000" sy="101000" algn="tl" rotWithShape="0">
              <a:schemeClr val="bg1">
                <a:lumMod val="85000"/>
                <a:alpha val="40000"/>
              </a:schemeClr>
            </a:outerShdw>
          </a:effectLst>
          <a:scene3d>
            <a:camera prst="orthographicFront"/>
            <a:lightRig rig="threePt" dir="t">
              <a:rot lat="0" lon="0" rev="600000"/>
            </a:lightRig>
          </a:scene3d>
          <a:sp3d>
            <a:bevelT w="12700" h="82550"/>
            <a:bevelB w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0907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228600" y="44624"/>
            <a:ext cx="8534400" cy="3077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sz="2400" b="1" dirty="0" err="1"/>
              <a:t>Brennan</a:t>
            </a:r>
            <a:r>
              <a:rPr lang="pt-BR" sz="2400" b="1" dirty="0"/>
              <a:t> &amp; </a:t>
            </a:r>
            <a:r>
              <a:rPr lang="pt-BR" sz="2400" b="1" dirty="0" err="1"/>
              <a:t>Pylkkanen</a:t>
            </a:r>
            <a:r>
              <a:rPr lang="pt-BR" sz="2400" b="1" dirty="0"/>
              <a:t> 2008</a:t>
            </a:r>
          </a:p>
          <a:p>
            <a:pPr algn="just" eaLnBrk="1" hangingPunct="1">
              <a:spcBef>
                <a:spcPct val="50000"/>
              </a:spcBef>
            </a:pPr>
            <a:endParaRPr lang="pt-BR" sz="2000" b="1" dirty="0"/>
          </a:p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pt-BR" sz="2000" b="1" dirty="0"/>
              <a:t> </a:t>
            </a:r>
            <a:r>
              <a:rPr lang="pt-BR" sz="2000" b="1" dirty="0" smtClean="0"/>
              <a:t>More </a:t>
            </a:r>
            <a:r>
              <a:rPr lang="pt-BR" sz="2000" b="1" dirty="0" err="1" smtClean="0"/>
              <a:t>trustful</a:t>
            </a:r>
            <a:r>
              <a:rPr lang="pt-BR" sz="2000" b="1" dirty="0" smtClean="0"/>
              <a:t> </a:t>
            </a:r>
            <a:r>
              <a:rPr lang="pt-BR" sz="2000" b="1" dirty="0" err="1" smtClean="0"/>
              <a:t>stimuli</a:t>
            </a:r>
            <a:r>
              <a:rPr lang="pt-BR" sz="2000" b="1" dirty="0" smtClean="0"/>
              <a:t>: </a:t>
            </a:r>
            <a:r>
              <a:rPr lang="pt-BR" sz="2000" b="1" dirty="0" err="1" smtClean="0"/>
              <a:t>Pre</a:t>
            </a:r>
            <a:r>
              <a:rPr lang="pt-BR" sz="2000" b="1" dirty="0" smtClean="0"/>
              <a:t> </a:t>
            </a:r>
            <a:r>
              <a:rPr lang="pt-BR" sz="2000" b="1" dirty="0" err="1" smtClean="0"/>
              <a:t>test</a:t>
            </a:r>
            <a:r>
              <a:rPr lang="pt-BR" sz="2000" b="1" dirty="0" smtClean="0"/>
              <a:t> </a:t>
            </a:r>
            <a:r>
              <a:rPr lang="pt-BR" sz="2000" b="1" dirty="0" err="1" smtClean="0"/>
              <a:t>of</a:t>
            </a:r>
            <a:r>
              <a:rPr lang="pt-BR" sz="2000" b="1" dirty="0" smtClean="0"/>
              <a:t> “</a:t>
            </a:r>
            <a:r>
              <a:rPr lang="pt-BR" sz="2000" b="1" dirty="0" err="1" smtClean="0"/>
              <a:t>punctuality</a:t>
            </a:r>
            <a:r>
              <a:rPr lang="pt-BR" sz="2000" b="1" dirty="0" smtClean="0"/>
              <a:t> </a:t>
            </a:r>
            <a:r>
              <a:rPr lang="pt-BR" sz="2000" b="1" dirty="0" err="1" smtClean="0"/>
              <a:t>judgement</a:t>
            </a:r>
            <a:r>
              <a:rPr lang="pt-BR" sz="2000" b="1" dirty="0" smtClean="0"/>
              <a:t>”</a:t>
            </a:r>
            <a:endParaRPr lang="pt-BR" sz="2000" b="1" dirty="0"/>
          </a:p>
          <a:p>
            <a:pPr algn="just" eaLnBrk="1" hangingPunct="1">
              <a:spcBef>
                <a:spcPct val="50000"/>
              </a:spcBef>
            </a:pPr>
            <a:r>
              <a:rPr lang="pt-BR" sz="2000" b="1" dirty="0" smtClean="0"/>
              <a:t>1-7 </a:t>
            </a:r>
            <a:r>
              <a:rPr lang="pt-BR" sz="2000" b="1" dirty="0" err="1" smtClean="0"/>
              <a:t>scale</a:t>
            </a:r>
            <a:r>
              <a:rPr lang="pt-BR" sz="2000" b="1" dirty="0"/>
              <a:t> </a:t>
            </a:r>
            <a:r>
              <a:rPr lang="pt-BR" sz="2000" b="1" dirty="0" smtClean="0"/>
              <a:t>- </a:t>
            </a:r>
            <a:r>
              <a:rPr lang="pt-BR" sz="2000" b="1" dirty="0" err="1" smtClean="0"/>
              <a:t>only</a:t>
            </a:r>
            <a:r>
              <a:rPr lang="pt-BR" sz="2000" b="1" dirty="0" smtClean="0"/>
              <a:t> </a:t>
            </a:r>
            <a:r>
              <a:rPr lang="pt-BR" sz="2000" b="1" dirty="0" err="1" smtClean="0"/>
              <a:t>verbs</a:t>
            </a:r>
            <a:r>
              <a:rPr lang="pt-BR" sz="2000" b="1" dirty="0" smtClean="0"/>
              <a:t> 1-3 </a:t>
            </a:r>
            <a:r>
              <a:rPr lang="pt-BR" sz="2000" b="1" dirty="0" err="1" smtClean="0"/>
              <a:t>compose</a:t>
            </a:r>
            <a:r>
              <a:rPr lang="pt-BR" sz="2000" b="1" dirty="0" smtClean="0"/>
              <a:t> </a:t>
            </a:r>
            <a:r>
              <a:rPr lang="pt-BR" sz="2000" b="1" dirty="0" err="1" smtClean="0"/>
              <a:t>the</a:t>
            </a:r>
            <a:r>
              <a:rPr lang="pt-BR" sz="2000" b="1" dirty="0" smtClean="0"/>
              <a:t> </a:t>
            </a:r>
            <a:r>
              <a:rPr lang="pt-BR" sz="2000" b="1" dirty="0" err="1" smtClean="0"/>
              <a:t>stimuli</a:t>
            </a:r>
            <a:r>
              <a:rPr lang="pt-BR" sz="2000" b="1" dirty="0" smtClean="0"/>
              <a:t>;</a:t>
            </a:r>
          </a:p>
          <a:p>
            <a:pPr algn="just" eaLnBrk="1" hangingPunct="1">
              <a:spcBef>
                <a:spcPct val="50000"/>
              </a:spcBef>
            </a:pPr>
            <a:r>
              <a:rPr lang="pt-BR" sz="2000" b="1" dirty="0" smtClean="0"/>
              <a:t/>
            </a:r>
            <a:br>
              <a:rPr lang="pt-BR" sz="2000" b="1" dirty="0" smtClean="0"/>
            </a:br>
            <a:r>
              <a:rPr lang="pt-BR" sz="2000" b="1" dirty="0" err="1" smtClean="0"/>
              <a:t>Plausibility</a:t>
            </a:r>
            <a:r>
              <a:rPr lang="pt-BR" sz="2000" b="1" dirty="0" smtClean="0"/>
              <a:t> </a:t>
            </a:r>
            <a:r>
              <a:rPr lang="pt-BR" sz="2000" b="1" dirty="0" err="1" smtClean="0"/>
              <a:t>Pre-test</a:t>
            </a:r>
            <a:endParaRPr lang="pt-BR" sz="2000" b="1" dirty="0"/>
          </a:p>
          <a:p>
            <a:pPr algn="just" eaLnBrk="1" hangingPunct="1">
              <a:spcBef>
                <a:spcPct val="50000"/>
              </a:spcBef>
            </a:pPr>
            <a:r>
              <a:rPr lang="pt-BR" sz="2000" b="1" dirty="0" err="1" smtClean="0"/>
              <a:t>Main</a:t>
            </a:r>
            <a:r>
              <a:rPr lang="pt-BR" sz="2000" b="1" dirty="0" smtClean="0"/>
              <a:t> </a:t>
            </a:r>
            <a:r>
              <a:rPr lang="pt-BR" sz="2000" b="1" dirty="0" err="1" smtClean="0"/>
              <a:t>test</a:t>
            </a:r>
            <a:r>
              <a:rPr lang="pt-BR" sz="2000" b="1" dirty="0" smtClean="0"/>
              <a:t> </a:t>
            </a:r>
            <a:r>
              <a:rPr lang="pt-BR" sz="2000" b="1" dirty="0" err="1" smtClean="0"/>
              <a:t>Task</a:t>
            </a:r>
            <a:r>
              <a:rPr lang="pt-BR" sz="2000" b="1" dirty="0" smtClean="0"/>
              <a:t>: </a:t>
            </a:r>
            <a:r>
              <a:rPr lang="pt-BR" sz="2000" b="1" dirty="0" err="1" smtClean="0"/>
              <a:t>Gramaticality</a:t>
            </a:r>
            <a:r>
              <a:rPr lang="pt-BR" sz="2000" b="1" dirty="0" smtClean="0"/>
              <a:t> </a:t>
            </a:r>
            <a:r>
              <a:rPr lang="pt-BR" sz="2000" b="1" dirty="0" err="1" smtClean="0"/>
              <a:t>judgement</a:t>
            </a:r>
            <a:endParaRPr lang="pt-BR" sz="2000" b="1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4984"/>
            <a:ext cx="9144000" cy="2963103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092280" y="638132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:</a:t>
            </a:r>
            <a:r>
              <a:rPr lang="pt-BR" dirty="0" smtClean="0"/>
              <a:t> </a:t>
            </a:r>
            <a:r>
              <a:rPr lang="pt-BR" dirty="0" smtClean="0"/>
              <a:t>141-142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6485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827584" y="260648"/>
            <a:ext cx="734481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Garden Path</a:t>
            </a:r>
            <a:endParaRPr lang="en-US" sz="2400" b="1" dirty="0" smtClean="0"/>
          </a:p>
          <a:p>
            <a:pPr algn="ctr"/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While </a:t>
            </a:r>
            <a:r>
              <a:rPr lang="en-US" sz="2400" dirty="0"/>
              <a:t>Nancy was dressing the baby played in the garden</a:t>
            </a:r>
            <a:r>
              <a:rPr lang="en-US" sz="2400" dirty="0" smtClean="0"/>
              <a:t>.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The government plans to raise taxes were defeated</a:t>
            </a:r>
            <a:r>
              <a:rPr lang="en-US" sz="2400" dirty="0" smtClean="0"/>
              <a:t>.</a:t>
            </a:r>
          </a:p>
        </p:txBody>
      </p:sp>
      <p:sp>
        <p:nvSpPr>
          <p:cNvPr id="2" name="Chave esquerda 1"/>
          <p:cNvSpPr/>
          <p:nvPr/>
        </p:nvSpPr>
        <p:spPr>
          <a:xfrm>
            <a:off x="827584" y="1268760"/>
            <a:ext cx="144016" cy="144016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have direita 3"/>
          <p:cNvSpPr/>
          <p:nvPr/>
        </p:nvSpPr>
        <p:spPr>
          <a:xfrm>
            <a:off x="4139952" y="1268760"/>
            <a:ext cx="155448" cy="151216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899592" y="3284984"/>
            <a:ext cx="72728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The baby </a:t>
            </a:r>
            <a:r>
              <a:rPr lang="pt-BR" dirty="0" err="1" smtClean="0"/>
              <a:t>played</a:t>
            </a:r>
            <a:r>
              <a:rPr lang="pt-BR" dirty="0" smtClean="0"/>
              <a:t> in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garden</a:t>
            </a:r>
            <a:r>
              <a:rPr lang="pt-BR" dirty="0" smtClean="0"/>
              <a:t> </a:t>
            </a:r>
            <a:r>
              <a:rPr lang="pt-BR" dirty="0" err="1" smtClean="0"/>
              <a:t>while</a:t>
            </a:r>
            <a:r>
              <a:rPr lang="pt-BR" dirty="0" smtClean="0"/>
              <a:t> Nancy </a:t>
            </a:r>
            <a:r>
              <a:rPr lang="pt-BR" dirty="0" err="1" smtClean="0"/>
              <a:t>was</a:t>
            </a:r>
            <a:r>
              <a:rPr lang="pt-BR" dirty="0" smtClean="0"/>
              <a:t> </a:t>
            </a:r>
            <a:r>
              <a:rPr lang="pt-BR" dirty="0" err="1" smtClean="0"/>
              <a:t>dressing</a:t>
            </a:r>
            <a:endParaRPr lang="pt-BR" dirty="0" smtClean="0"/>
          </a:p>
          <a:p>
            <a:pPr algn="ctr"/>
            <a:endParaRPr lang="pt-BR" dirty="0"/>
          </a:p>
          <a:p>
            <a:pPr algn="ctr"/>
            <a:endParaRPr lang="pt-BR" dirty="0" smtClean="0"/>
          </a:p>
          <a:p>
            <a:pPr algn="ctr"/>
            <a:r>
              <a:rPr lang="pt-BR" dirty="0" err="1" smtClean="0"/>
              <a:t>All</a:t>
            </a:r>
            <a:r>
              <a:rPr lang="pt-BR" dirty="0" smtClean="0"/>
              <a:t> </a:t>
            </a:r>
            <a:r>
              <a:rPr lang="pt-BR" dirty="0" err="1" smtClean="0"/>
              <a:t>morning</a:t>
            </a:r>
            <a:r>
              <a:rPr lang="pt-BR" dirty="0" smtClean="0"/>
              <a:t> </a:t>
            </a:r>
            <a:r>
              <a:rPr lang="pt-BR" dirty="0" err="1" smtClean="0"/>
              <a:t>long</a:t>
            </a:r>
            <a:r>
              <a:rPr lang="pt-BR" dirty="0" smtClean="0"/>
              <a:t>,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cart</a:t>
            </a:r>
            <a:r>
              <a:rPr lang="pt-BR" dirty="0" smtClean="0"/>
              <a:t> </a:t>
            </a:r>
            <a:r>
              <a:rPr lang="pt-BR" dirty="0" err="1" smtClean="0"/>
              <a:t>banged</a:t>
            </a:r>
            <a:r>
              <a:rPr lang="pt-BR" dirty="0" smtClean="0"/>
              <a:t> in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cramped</a:t>
            </a:r>
            <a:r>
              <a:rPr lang="pt-BR" dirty="0" smtClean="0"/>
              <a:t> </a:t>
            </a:r>
            <a:r>
              <a:rPr lang="pt-BR" dirty="0" err="1" smtClean="0"/>
              <a:t>store</a:t>
            </a:r>
            <a:r>
              <a:rPr lang="pt-BR" dirty="0" smtClean="0"/>
              <a:t> </a:t>
            </a:r>
            <a:r>
              <a:rPr lang="pt-BR" dirty="0" err="1" smtClean="0"/>
              <a:t>aisle</a:t>
            </a:r>
            <a:endParaRPr lang="pt-BR" dirty="0" smtClean="0"/>
          </a:p>
          <a:p>
            <a:pPr algn="ctr"/>
            <a:r>
              <a:rPr lang="pt-BR" dirty="0" smtClean="0"/>
              <a:t>The </a:t>
            </a:r>
            <a:r>
              <a:rPr lang="pt-BR" dirty="0" err="1" smtClean="0"/>
              <a:t>cart</a:t>
            </a:r>
            <a:r>
              <a:rPr lang="pt-BR" dirty="0" smtClean="0"/>
              <a:t> </a:t>
            </a:r>
            <a:r>
              <a:rPr lang="pt-BR" dirty="0" err="1" smtClean="0"/>
              <a:t>banged</a:t>
            </a:r>
            <a:r>
              <a:rPr lang="pt-BR" dirty="0" smtClean="0"/>
              <a:t> </a:t>
            </a:r>
            <a:r>
              <a:rPr lang="pt-BR" dirty="0" err="1" smtClean="0"/>
              <a:t>all</a:t>
            </a:r>
            <a:r>
              <a:rPr lang="pt-BR" dirty="0" smtClean="0"/>
              <a:t> </a:t>
            </a:r>
            <a:r>
              <a:rPr lang="pt-BR" dirty="0" err="1" smtClean="0"/>
              <a:t>morning</a:t>
            </a:r>
            <a:r>
              <a:rPr lang="pt-BR" dirty="0" smtClean="0"/>
              <a:t> </a:t>
            </a:r>
            <a:r>
              <a:rPr lang="pt-BR" dirty="0" err="1" smtClean="0"/>
              <a:t>long</a:t>
            </a:r>
            <a:r>
              <a:rPr lang="pt-BR" dirty="0" smtClean="0"/>
              <a:t> in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cramped</a:t>
            </a:r>
            <a:r>
              <a:rPr lang="pt-BR" dirty="0" smtClean="0"/>
              <a:t> </a:t>
            </a:r>
            <a:r>
              <a:rPr lang="pt-BR" dirty="0" err="1" smtClean="0"/>
              <a:t>store</a:t>
            </a:r>
            <a:r>
              <a:rPr lang="pt-BR" dirty="0" smtClean="0"/>
              <a:t> </a:t>
            </a:r>
            <a:r>
              <a:rPr lang="pt-BR" dirty="0" err="1" smtClean="0"/>
              <a:t>aisle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98456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381000" y="6074132"/>
            <a:ext cx="84963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1400" dirty="0" smtClean="0"/>
              <a:t>Twice of rejection for “iterative coercion” condition in (a) than for other conditions </a:t>
            </a:r>
            <a:r>
              <a:rPr lang="en-US" sz="1400" dirty="0"/>
              <a:t>(</a:t>
            </a:r>
            <a:r>
              <a:rPr lang="en-US" sz="1400" dirty="0">
                <a:solidFill>
                  <a:srgbClr val="990000"/>
                </a:solidFill>
              </a:rPr>
              <a:t>19%, 7%, 8% e 9</a:t>
            </a:r>
            <a:r>
              <a:rPr lang="en-US" sz="1400" dirty="0" smtClean="0">
                <a:solidFill>
                  <a:srgbClr val="990000"/>
                </a:solidFill>
              </a:rPr>
              <a:t>%</a:t>
            </a:r>
            <a:r>
              <a:rPr lang="en-US" sz="1400" dirty="0" smtClean="0"/>
              <a:t>), and longer reading times in temporal modifiers area.</a:t>
            </a:r>
            <a:endParaRPr lang="fr-FR" sz="1400" dirty="0"/>
          </a:p>
        </p:txBody>
      </p:sp>
      <p:sp>
        <p:nvSpPr>
          <p:cNvPr id="293891" name="Text Box 5"/>
          <p:cNvSpPr txBox="1">
            <a:spLocks noChangeArrowheads="1"/>
          </p:cNvSpPr>
          <p:nvPr/>
        </p:nvSpPr>
        <p:spPr bwMode="auto">
          <a:xfrm>
            <a:off x="381000" y="1052736"/>
            <a:ext cx="8353425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spcBef>
                <a:spcPct val="50000"/>
              </a:spcBef>
              <a:buFontTx/>
              <a:buAutoNum type="alphaLcParenR"/>
              <a:defRPr/>
            </a:pPr>
            <a:r>
              <a:rPr lang="en-US" sz="1600" dirty="0" smtClean="0"/>
              <a:t>Even though </a:t>
            </a:r>
            <a:r>
              <a:rPr lang="en-US" sz="1600" b="1" dirty="0" smtClean="0"/>
              <a:t>/</a:t>
            </a:r>
            <a:r>
              <a:rPr lang="en-US" sz="1600" dirty="0" smtClean="0"/>
              <a:t> Howard </a:t>
            </a:r>
            <a:r>
              <a:rPr lang="en-US" sz="1600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[sent </a:t>
            </a:r>
            <a:r>
              <a:rPr lang="en-US" sz="1600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</a:t>
            </a:r>
            <a:r>
              <a:rPr lang="en-US" sz="1600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 large check]</a:t>
            </a:r>
            <a:r>
              <a:rPr lang="en-US" sz="1600" dirty="0" smtClean="0"/>
              <a:t> </a:t>
            </a:r>
            <a:r>
              <a:rPr lang="en-US" sz="1600" b="1" dirty="0" smtClean="0"/>
              <a:t>/</a:t>
            </a:r>
            <a:r>
              <a:rPr lang="en-US" sz="1600" dirty="0" smtClean="0"/>
              <a:t> to his daughter </a:t>
            </a:r>
            <a:r>
              <a:rPr lang="en-US" sz="1600" b="1" dirty="0" smtClean="0"/>
              <a:t>/ </a:t>
            </a:r>
            <a:r>
              <a:rPr lang="en-US" sz="1600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[for many years] </a:t>
            </a:r>
            <a:r>
              <a:rPr lang="en-US" sz="1600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 </a:t>
            </a:r>
            <a:r>
              <a:rPr lang="en-US" sz="1600" dirty="0" smtClean="0"/>
              <a:t>, she refused to accept his money</a:t>
            </a:r>
          </a:p>
          <a:p>
            <a:pPr algn="just">
              <a:spcBef>
                <a:spcPct val="50000"/>
              </a:spcBef>
              <a:buFontTx/>
              <a:buAutoNum type="alphaLcParenR"/>
              <a:defRPr/>
            </a:pPr>
            <a:r>
              <a:rPr lang="en-US" sz="1600" dirty="0" smtClean="0"/>
              <a:t>Even though </a:t>
            </a:r>
            <a:r>
              <a:rPr lang="en-US" sz="1600" b="1" dirty="0" smtClean="0"/>
              <a:t>/</a:t>
            </a:r>
            <a:r>
              <a:rPr lang="en-US" sz="1600" dirty="0" smtClean="0"/>
              <a:t> Howard </a:t>
            </a:r>
            <a:r>
              <a:rPr lang="en-US" sz="1600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[sent </a:t>
            </a:r>
            <a:r>
              <a:rPr lang="en-US" sz="1600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</a:t>
            </a:r>
            <a:r>
              <a:rPr lang="en-US" sz="1600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large checks]</a:t>
            </a:r>
            <a:r>
              <a:rPr lang="en-US" sz="1600" dirty="0" smtClean="0"/>
              <a:t> </a:t>
            </a:r>
            <a:r>
              <a:rPr lang="en-US" sz="1600" b="1" dirty="0" smtClean="0"/>
              <a:t>/</a:t>
            </a:r>
            <a:r>
              <a:rPr lang="en-US" sz="1600" dirty="0" smtClean="0"/>
              <a:t> to his daughter </a:t>
            </a:r>
            <a:r>
              <a:rPr lang="en-US" sz="1600" b="1" dirty="0" smtClean="0"/>
              <a:t>/ </a:t>
            </a:r>
            <a:r>
              <a:rPr lang="en-US" sz="1600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[for many years] </a:t>
            </a:r>
            <a:r>
              <a:rPr lang="en-US" sz="1600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 </a:t>
            </a:r>
            <a:r>
              <a:rPr lang="en-US" sz="1600" dirty="0" smtClean="0"/>
              <a:t>, she refused to accept his money</a:t>
            </a:r>
          </a:p>
          <a:p>
            <a:pPr algn="just">
              <a:spcBef>
                <a:spcPct val="50000"/>
              </a:spcBef>
              <a:buFontTx/>
              <a:buAutoNum type="alphaLcParenR"/>
              <a:defRPr/>
            </a:pPr>
            <a:r>
              <a:rPr lang="en-US" sz="1600" dirty="0" smtClean="0"/>
              <a:t>Even though </a:t>
            </a:r>
            <a:r>
              <a:rPr lang="en-US" sz="1600" b="1" dirty="0" smtClean="0"/>
              <a:t>/</a:t>
            </a:r>
            <a:r>
              <a:rPr lang="en-US" sz="1600" dirty="0" smtClean="0"/>
              <a:t> Howard </a:t>
            </a:r>
            <a:r>
              <a:rPr lang="en-US" sz="1600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[sent </a:t>
            </a:r>
            <a:r>
              <a:rPr lang="en-US" sz="1600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</a:t>
            </a:r>
            <a:r>
              <a:rPr lang="en-US" sz="1600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 large check]</a:t>
            </a:r>
            <a:r>
              <a:rPr lang="en-US" sz="1600" dirty="0" smtClean="0"/>
              <a:t> </a:t>
            </a:r>
            <a:r>
              <a:rPr lang="en-US" sz="1600" b="1" dirty="0" smtClean="0"/>
              <a:t>/</a:t>
            </a:r>
            <a:r>
              <a:rPr lang="en-US" sz="1600" dirty="0" smtClean="0"/>
              <a:t> to his daughter </a:t>
            </a:r>
            <a:r>
              <a:rPr lang="en-US" sz="1600" b="1" dirty="0" smtClean="0"/>
              <a:t>/ </a:t>
            </a:r>
            <a:r>
              <a:rPr lang="en-US" sz="1600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[last year]</a:t>
            </a:r>
            <a:r>
              <a:rPr lang="en-US" sz="1600" i="1" dirty="0" smtClean="0"/>
              <a:t>,</a:t>
            </a:r>
            <a:r>
              <a:rPr lang="en-US" sz="1600" dirty="0" smtClean="0"/>
              <a:t> </a:t>
            </a:r>
            <a:r>
              <a:rPr lang="en-US" sz="1600" b="1" dirty="0" smtClean="0"/>
              <a:t>/</a:t>
            </a:r>
            <a:r>
              <a:rPr lang="en-US" sz="1600" dirty="0" smtClean="0"/>
              <a:t> she refused to accept his money</a:t>
            </a:r>
          </a:p>
          <a:p>
            <a:pPr algn="just">
              <a:spcBef>
                <a:spcPct val="50000"/>
              </a:spcBef>
              <a:buFontTx/>
              <a:buAutoNum type="alphaLcParenR"/>
              <a:defRPr/>
            </a:pPr>
            <a:r>
              <a:rPr lang="en-US" sz="1600" dirty="0" smtClean="0"/>
              <a:t>Even though </a:t>
            </a:r>
            <a:r>
              <a:rPr lang="en-US" sz="1600" b="1" dirty="0" smtClean="0"/>
              <a:t>/</a:t>
            </a:r>
            <a:r>
              <a:rPr lang="en-US" sz="1600" dirty="0" smtClean="0"/>
              <a:t> Howard </a:t>
            </a:r>
            <a:r>
              <a:rPr lang="en-US" sz="1600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[sent </a:t>
            </a:r>
            <a:r>
              <a:rPr lang="en-US" sz="1600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</a:t>
            </a:r>
            <a:r>
              <a:rPr lang="en-US" sz="1600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large checks]</a:t>
            </a:r>
            <a:r>
              <a:rPr lang="en-US" sz="1600" dirty="0" smtClean="0"/>
              <a:t> </a:t>
            </a:r>
            <a:r>
              <a:rPr lang="en-US" sz="1600" b="1" dirty="0" smtClean="0"/>
              <a:t>/</a:t>
            </a:r>
            <a:r>
              <a:rPr lang="en-US" sz="1600" dirty="0" smtClean="0"/>
              <a:t> to his daughter </a:t>
            </a:r>
            <a:r>
              <a:rPr lang="en-US" sz="1600" b="1" dirty="0" smtClean="0"/>
              <a:t>/</a:t>
            </a:r>
            <a:r>
              <a:rPr lang="en-US" sz="1600" dirty="0" smtClean="0"/>
              <a:t> </a:t>
            </a:r>
            <a:r>
              <a:rPr lang="en-US" sz="1600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[last year]</a:t>
            </a:r>
            <a:r>
              <a:rPr lang="en-US" sz="1600" i="1" dirty="0" smtClean="0"/>
              <a:t>, </a:t>
            </a:r>
            <a:r>
              <a:rPr lang="en-US" sz="1600" b="1" i="1" dirty="0" smtClean="0"/>
              <a:t>/</a:t>
            </a:r>
            <a:r>
              <a:rPr lang="en-US" sz="1600" i="1" dirty="0" smtClean="0"/>
              <a:t> </a:t>
            </a:r>
            <a:r>
              <a:rPr lang="en-US" sz="1600" dirty="0" smtClean="0"/>
              <a:t> she refused to accept his money</a:t>
            </a:r>
            <a:endParaRPr lang="fr-FR" sz="1600" dirty="0" smtClean="0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04800" y="-27384"/>
            <a:ext cx="6629400" cy="1000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3200" dirty="0">
                <a:latin typeface="Forte" pitchFamily="66" charset="0"/>
              </a:rPr>
              <a:t>Todorova </a:t>
            </a:r>
            <a:r>
              <a:rPr lang="pt-BR" sz="3200" i="1" dirty="0">
                <a:latin typeface="Forte" pitchFamily="66" charset="0"/>
              </a:rPr>
              <a:t>et al. </a:t>
            </a:r>
            <a:r>
              <a:rPr lang="pt-BR" sz="3200" dirty="0">
                <a:latin typeface="Forte" pitchFamily="66" charset="0"/>
              </a:rPr>
              <a:t>(2000)</a:t>
            </a:r>
          </a:p>
          <a:p>
            <a:pPr eaLnBrk="1" hangingPunct="1">
              <a:spcBef>
                <a:spcPct val="50000"/>
              </a:spcBef>
            </a:pPr>
            <a:r>
              <a:rPr lang="pt-BR" b="1" i="1" dirty="0" smtClean="0"/>
              <a:t>Self-</a:t>
            </a:r>
            <a:r>
              <a:rPr lang="pt-BR" b="1" i="1" dirty="0" err="1" smtClean="0"/>
              <a:t>paced</a:t>
            </a:r>
            <a:r>
              <a:rPr lang="pt-BR" b="1" i="1" dirty="0" smtClean="0"/>
              <a:t> </a:t>
            </a:r>
            <a:r>
              <a:rPr lang="pt-BR" b="1" i="1" dirty="0" err="1" smtClean="0"/>
              <a:t>reading</a:t>
            </a:r>
            <a:endParaRPr lang="en-US" b="1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45" y="3499174"/>
            <a:ext cx="7913995" cy="2475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19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827584" y="1409869"/>
            <a:ext cx="75608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Some Points</a:t>
            </a:r>
          </a:p>
          <a:p>
            <a:pPr algn="ctr"/>
            <a:endParaRPr lang="pt-BR" dirty="0"/>
          </a:p>
          <a:p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1)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Is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there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an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influence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of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temporal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context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position?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Can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we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boost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Coercion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(?)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effect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?</a:t>
            </a:r>
          </a:p>
          <a:p>
            <a:endParaRPr lang="pt-BR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pt-BR" dirty="0" smtClean="0"/>
              <a:t>2) </a:t>
            </a:r>
            <a:r>
              <a:rPr lang="pt-BR" dirty="0" err="1" smtClean="0"/>
              <a:t>Why</a:t>
            </a:r>
            <a:r>
              <a:rPr lang="pt-BR" dirty="0" smtClean="0"/>
              <a:t> </a:t>
            </a:r>
            <a:r>
              <a:rPr lang="pt-BR" dirty="0" err="1" smtClean="0"/>
              <a:t>coercion</a:t>
            </a:r>
            <a:r>
              <a:rPr lang="pt-BR" dirty="0" smtClean="0"/>
              <a:t> </a:t>
            </a:r>
            <a:r>
              <a:rPr lang="pt-BR" dirty="0" err="1" smtClean="0"/>
              <a:t>is</a:t>
            </a:r>
            <a:r>
              <a:rPr lang="pt-BR" dirty="0" smtClean="0"/>
              <a:t> </a:t>
            </a:r>
            <a:r>
              <a:rPr lang="pt-BR" dirty="0" err="1" smtClean="0"/>
              <a:t>related</a:t>
            </a:r>
            <a:r>
              <a:rPr lang="pt-BR" dirty="0" smtClean="0"/>
              <a:t> </a:t>
            </a:r>
            <a:r>
              <a:rPr lang="pt-BR" dirty="0" err="1" smtClean="0"/>
              <a:t>just</a:t>
            </a:r>
            <a:r>
              <a:rPr lang="pt-BR" dirty="0" smtClean="0"/>
              <a:t> </a:t>
            </a:r>
            <a:r>
              <a:rPr lang="pt-BR" dirty="0" err="1" smtClean="0"/>
              <a:t>to</a:t>
            </a:r>
            <a:r>
              <a:rPr lang="pt-BR" dirty="0" smtClean="0"/>
              <a:t> </a:t>
            </a:r>
            <a:r>
              <a:rPr lang="pt-BR" dirty="0" err="1" smtClean="0"/>
              <a:t>punctual</a:t>
            </a:r>
            <a:r>
              <a:rPr lang="pt-BR" dirty="0" smtClean="0"/>
              <a:t> </a:t>
            </a:r>
            <a:r>
              <a:rPr lang="pt-BR" dirty="0" err="1" smtClean="0"/>
              <a:t>events</a:t>
            </a:r>
            <a:r>
              <a:rPr lang="pt-BR" dirty="0" smtClean="0"/>
              <a:t>? Do </a:t>
            </a:r>
            <a:r>
              <a:rPr lang="pt-BR" dirty="0" err="1" smtClean="0"/>
              <a:t>we</a:t>
            </a:r>
            <a:r>
              <a:rPr lang="pt-BR" dirty="0" smtClean="0"/>
              <a:t> </a:t>
            </a:r>
            <a:r>
              <a:rPr lang="pt-BR" dirty="0" err="1" smtClean="0"/>
              <a:t>have</a:t>
            </a:r>
            <a:r>
              <a:rPr lang="pt-BR" dirty="0" smtClean="0"/>
              <a:t>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same</a:t>
            </a:r>
            <a:r>
              <a:rPr lang="pt-BR" dirty="0" smtClean="0"/>
              <a:t> </a:t>
            </a:r>
            <a:r>
              <a:rPr lang="pt-BR" dirty="0" err="1" smtClean="0"/>
              <a:t>effect</a:t>
            </a:r>
            <a:r>
              <a:rPr lang="pt-BR" dirty="0" smtClean="0"/>
              <a:t> for </a:t>
            </a:r>
            <a:r>
              <a:rPr lang="pt-BR" dirty="0" err="1" smtClean="0"/>
              <a:t>durative</a:t>
            </a:r>
            <a:r>
              <a:rPr lang="pt-BR" dirty="0" smtClean="0"/>
              <a:t> </a:t>
            </a:r>
            <a:r>
              <a:rPr lang="pt-BR" dirty="0" err="1" smtClean="0"/>
              <a:t>events</a:t>
            </a:r>
            <a:r>
              <a:rPr lang="pt-BR" dirty="0" smtClean="0"/>
              <a:t>?</a:t>
            </a:r>
          </a:p>
          <a:p>
            <a:endParaRPr lang="pt-BR" dirty="0"/>
          </a:p>
          <a:p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3) 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Do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we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have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the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same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effect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for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isolated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words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?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If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so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we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can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delimit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the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locus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of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the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effect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in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the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timecourse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of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linguistic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computation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.</a:t>
            </a:r>
          </a:p>
          <a:p>
            <a:endParaRPr lang="pt-BR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4)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All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these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experiments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were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made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in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English</a:t>
            </a:r>
            <a:endParaRPr lang="pt-BR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	-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Which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verbs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we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can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use for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French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?</a:t>
            </a:r>
            <a:br>
              <a:rPr lang="pt-BR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	-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Is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an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explicit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punctuality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judgement</a:t>
            </a:r>
            <a:r>
              <a:rPr lang="pt-BR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really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the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better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way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to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choose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	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verbs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? </a:t>
            </a:r>
            <a:endParaRPr lang="pt-BR" dirty="0" smtClean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87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36"/>
          <p:cNvSpPr>
            <a:spLocks noChangeArrowheads="1"/>
          </p:cNvSpPr>
          <p:nvPr/>
        </p:nvSpPr>
        <p:spPr bwMode="auto">
          <a:xfrm>
            <a:off x="0" y="1431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37" name="Rectangle 4"/>
          <p:cNvSpPr>
            <a:spLocks noChangeArrowheads="1"/>
          </p:cNvSpPr>
          <p:nvPr/>
        </p:nvSpPr>
        <p:spPr bwMode="auto">
          <a:xfrm>
            <a:off x="850985" y="416263"/>
            <a:ext cx="2660024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pt-BR" b="1" dirty="0" err="1" smtClean="0"/>
              <a:t>Aristotle</a:t>
            </a:r>
            <a:endParaRPr lang="pt-BR" b="1" dirty="0"/>
          </a:p>
          <a:p>
            <a:endParaRPr lang="pt-BR" b="1" dirty="0" smtClean="0"/>
          </a:p>
          <a:p>
            <a:pPr algn="ctr"/>
            <a:r>
              <a:rPr lang="pt-BR" b="1" dirty="0" smtClean="0"/>
              <a:t>a</a:t>
            </a:r>
            <a:r>
              <a:rPr lang="pt-BR" b="1" dirty="0"/>
              <a:t>) </a:t>
            </a:r>
            <a:r>
              <a:rPr lang="pt-BR" b="1" dirty="0" err="1" smtClean="0"/>
              <a:t>Telic</a:t>
            </a:r>
            <a:r>
              <a:rPr lang="pt-BR" b="1" dirty="0" smtClean="0"/>
              <a:t> </a:t>
            </a:r>
            <a:r>
              <a:rPr lang="pt-BR" b="1" dirty="0" err="1" smtClean="0"/>
              <a:t>Events</a:t>
            </a:r>
            <a:r>
              <a:rPr lang="pt-BR" b="1" dirty="0" smtClean="0"/>
              <a:t> </a:t>
            </a:r>
            <a:r>
              <a:rPr lang="pt-BR" b="1" dirty="0"/>
              <a:t>(</a:t>
            </a:r>
            <a:r>
              <a:rPr lang="pt-BR" b="1" dirty="0" err="1"/>
              <a:t>Kinesis</a:t>
            </a:r>
            <a:r>
              <a:rPr lang="pt-BR" b="1" dirty="0"/>
              <a:t>)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> </a:t>
            </a:r>
            <a:r>
              <a:rPr lang="pt-BR" dirty="0" smtClean="0"/>
              <a:t>John </a:t>
            </a:r>
            <a:r>
              <a:rPr lang="pt-BR" dirty="0" err="1" smtClean="0"/>
              <a:t>arrives</a:t>
            </a:r>
            <a:r>
              <a:rPr lang="pt-BR" dirty="0" smtClean="0"/>
              <a:t> </a:t>
            </a:r>
            <a:r>
              <a:rPr lang="pt-BR" dirty="0" err="1" smtClean="0"/>
              <a:t>today</a:t>
            </a:r>
            <a:endParaRPr lang="en-US" dirty="0"/>
          </a:p>
          <a:p>
            <a:pPr algn="ctr"/>
            <a:endParaRPr lang="pt-BR" dirty="0"/>
          </a:p>
          <a:p>
            <a:pPr algn="ctr"/>
            <a:r>
              <a:rPr lang="pt-BR" b="1" dirty="0"/>
              <a:t>b) </a:t>
            </a:r>
            <a:r>
              <a:rPr lang="pt-BR" b="1" dirty="0" err="1" smtClean="0"/>
              <a:t>Atelic</a:t>
            </a:r>
            <a:r>
              <a:rPr lang="pt-BR" b="1" dirty="0" smtClean="0"/>
              <a:t> </a:t>
            </a:r>
            <a:r>
              <a:rPr lang="pt-BR" b="1" dirty="0" err="1" smtClean="0"/>
              <a:t>Events</a:t>
            </a:r>
            <a:r>
              <a:rPr lang="pt-BR" b="1" dirty="0" smtClean="0"/>
              <a:t> </a:t>
            </a:r>
            <a:r>
              <a:rPr lang="pt-BR" b="1" dirty="0"/>
              <a:t>(</a:t>
            </a:r>
            <a:r>
              <a:rPr lang="pt-BR" b="1" dirty="0" err="1"/>
              <a:t>Energeia</a:t>
            </a:r>
            <a:r>
              <a:rPr lang="pt-BR" b="1" dirty="0"/>
              <a:t>)</a:t>
            </a:r>
            <a:r>
              <a:rPr lang="pt-BR" dirty="0"/>
              <a:t/>
            </a:r>
            <a:br>
              <a:rPr lang="pt-BR" dirty="0"/>
            </a:br>
            <a:r>
              <a:rPr lang="pt-BR" i="1" dirty="0" smtClean="0"/>
              <a:t>John </a:t>
            </a:r>
            <a:r>
              <a:rPr lang="pt-BR" i="1" dirty="0" err="1" smtClean="0"/>
              <a:t>works</a:t>
            </a:r>
            <a:r>
              <a:rPr lang="pt-BR" i="1" dirty="0" smtClean="0"/>
              <a:t> </a:t>
            </a:r>
            <a:r>
              <a:rPr lang="pt-BR" i="1" dirty="0" err="1" smtClean="0"/>
              <a:t>today</a:t>
            </a:r>
            <a:endParaRPr lang="pt-BR" i="1" dirty="0"/>
          </a:p>
        </p:txBody>
      </p:sp>
      <p:graphicFrame>
        <p:nvGraphicFramePr>
          <p:cNvPr id="39" name="Group 33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065875186"/>
              </p:ext>
            </p:extLst>
          </p:nvPr>
        </p:nvGraphicFramePr>
        <p:xfrm>
          <a:off x="5188024" y="3010122"/>
          <a:ext cx="3200400" cy="3181351"/>
        </p:xfrm>
        <a:graphic>
          <a:graphicData uri="http://schemas.openxmlformats.org/drawingml/2006/table">
            <a:tbl>
              <a:tblPr/>
              <a:tblGrid>
                <a:gridCol w="3200400"/>
              </a:tblGrid>
              <a:tr h="52705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Vendlerian Classes</a:t>
                      </a:r>
                      <a:endPara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813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States</a:t>
                      </a: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pt-B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</a:t>
                      </a: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pt-B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know</a:t>
                      </a: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pt-B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</a:t>
                      </a: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pt-B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</a:t>
                      </a: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pt-B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red</a:t>
                      </a: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pt-B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</a:t>
                      </a: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pt-B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love</a:t>
                      </a: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Accomplishments</a:t>
                      </a: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pt-B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result</a:t>
                      </a: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b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pt-B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</a:t>
                      </a: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clean, </a:t>
                      </a:r>
                      <a:r>
                        <a:rPr kumimoji="0" lang="pt-B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</a:t>
                      </a: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pt-B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draw</a:t>
                      </a: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813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Activities</a:t>
                      </a: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(no </a:t>
                      </a:r>
                      <a:r>
                        <a:rPr kumimoji="0" lang="pt-B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result</a:t>
                      </a: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b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pt-B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</a:t>
                      </a: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pt-B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run</a:t>
                      </a: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pt-B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</a:t>
                      </a: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pt-B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work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Achievements</a:t>
                      </a: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pt-B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result</a:t>
                      </a: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b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pt-B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</a:t>
                      </a: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break, </a:t>
                      </a:r>
                      <a:r>
                        <a:rPr kumimoji="0" lang="pt-B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</a:t>
                      </a: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explode,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Semelfactives</a:t>
                      </a: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 (no </a:t>
                      </a:r>
                      <a:r>
                        <a:rPr kumimoji="0" lang="pt-B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results</a:t>
                      </a: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  <a:b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pt-B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to</a:t>
                      </a: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pt-B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wink</a:t>
                      </a: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, </a:t>
                      </a:r>
                      <a:r>
                        <a:rPr kumimoji="0" lang="pt-B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to</a:t>
                      </a: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 hop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0" name="Rectangle 4"/>
          <p:cNvSpPr>
            <a:spLocks noChangeArrowheads="1"/>
          </p:cNvSpPr>
          <p:nvPr/>
        </p:nvSpPr>
        <p:spPr bwMode="auto">
          <a:xfrm>
            <a:off x="6088489" y="2086335"/>
            <a:ext cx="144558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pt-BR" b="1" dirty="0" smtClean="0"/>
              <a:t>Vendler 1967</a:t>
            </a:r>
            <a:endParaRPr lang="pt-BR" i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2915816" y="544522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Punctual</a:t>
            </a:r>
            <a:r>
              <a:rPr lang="pt-BR" dirty="0" smtClean="0"/>
              <a:t> </a:t>
            </a:r>
            <a:r>
              <a:rPr lang="pt-BR" dirty="0" err="1"/>
              <a:t>E</a:t>
            </a:r>
            <a:r>
              <a:rPr lang="pt-BR" dirty="0" err="1" smtClean="0"/>
              <a:t>vents</a:t>
            </a:r>
            <a:endParaRPr lang="pt-BR" dirty="0"/>
          </a:p>
        </p:txBody>
      </p:sp>
      <p:sp>
        <p:nvSpPr>
          <p:cNvPr id="41" name="CaixaDeTexto 40"/>
          <p:cNvSpPr txBox="1"/>
          <p:nvPr/>
        </p:nvSpPr>
        <p:spPr>
          <a:xfrm>
            <a:off x="2915816" y="443711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Durative</a:t>
            </a:r>
            <a:r>
              <a:rPr lang="pt-BR" dirty="0" smtClean="0"/>
              <a:t> </a:t>
            </a:r>
            <a:r>
              <a:rPr lang="pt-BR" dirty="0" err="1"/>
              <a:t>E</a:t>
            </a:r>
            <a:r>
              <a:rPr lang="pt-BR" dirty="0" err="1" smtClean="0"/>
              <a:t>vents</a:t>
            </a:r>
            <a:endParaRPr lang="pt-BR" dirty="0"/>
          </a:p>
        </p:txBody>
      </p:sp>
      <p:sp>
        <p:nvSpPr>
          <p:cNvPr id="42" name="CaixaDeTexto 41"/>
          <p:cNvSpPr txBox="1"/>
          <p:nvPr/>
        </p:nvSpPr>
        <p:spPr>
          <a:xfrm>
            <a:off x="2915816" y="363573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Non-</a:t>
            </a:r>
            <a:r>
              <a:rPr lang="pt-BR" dirty="0" err="1" smtClean="0"/>
              <a:t>Events</a:t>
            </a:r>
            <a:endParaRPr lang="pt-BR" dirty="0"/>
          </a:p>
        </p:txBody>
      </p:sp>
      <p:cxnSp>
        <p:nvCxnSpPr>
          <p:cNvPr id="7" name="Conector de seta reta 6"/>
          <p:cNvCxnSpPr/>
          <p:nvPr/>
        </p:nvCxnSpPr>
        <p:spPr>
          <a:xfrm>
            <a:off x="4211960" y="3820398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have esquerda 7"/>
          <p:cNvSpPr/>
          <p:nvPr/>
        </p:nvSpPr>
        <p:spPr>
          <a:xfrm>
            <a:off x="5076056" y="4437112"/>
            <a:ext cx="45719" cy="36933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7" name="Chave esquerda 46"/>
          <p:cNvSpPr/>
          <p:nvPr/>
        </p:nvSpPr>
        <p:spPr>
          <a:xfrm>
            <a:off x="5076056" y="5507940"/>
            <a:ext cx="45719" cy="36933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0" name="Conector de seta reta 9"/>
          <p:cNvCxnSpPr/>
          <p:nvPr/>
        </p:nvCxnSpPr>
        <p:spPr>
          <a:xfrm>
            <a:off x="4572000" y="4621778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/>
          <p:nvPr/>
        </p:nvCxnSpPr>
        <p:spPr>
          <a:xfrm>
            <a:off x="4572000" y="5692606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304800" y="3048000"/>
            <a:ext cx="853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pt-BR" sz="2000" b="1"/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4114800" y="2819400"/>
            <a:ext cx="685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5400">
                <a:solidFill>
                  <a:schemeClr val="bg1"/>
                </a:solidFill>
              </a:rPr>
              <a:t>+</a:t>
            </a:r>
            <a:endParaRPr lang="en-US" sz="5400">
              <a:solidFill>
                <a:schemeClr val="bg1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563888" y="5805264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pt-BR" sz="2800" dirty="0" smtClean="0">
                <a:solidFill>
                  <a:schemeClr val="bg1">
                    <a:lumMod val="50000"/>
                  </a:schemeClr>
                </a:solidFill>
              </a:rPr>
              <a:t>s</a:t>
            </a:r>
            <a:endParaRPr lang="pt-BR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661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304800" y="3048000"/>
            <a:ext cx="853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pt-BR" sz="2000" b="1">
              <a:solidFill>
                <a:schemeClr val="bg1"/>
              </a:solidFill>
            </a:endParaRP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0" y="2819400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sz="5400" dirty="0" smtClean="0">
                <a:solidFill>
                  <a:schemeClr val="bg1"/>
                </a:solidFill>
              </a:rPr>
              <a:t>três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5" name="Retângulo de cantos arredondados 4"/>
          <p:cNvSpPr/>
          <p:nvPr/>
        </p:nvSpPr>
        <p:spPr>
          <a:xfrm>
            <a:off x="4067944" y="5865698"/>
            <a:ext cx="1008112" cy="792088"/>
          </a:xfrm>
          <a:prstGeom prst="roundRect">
            <a:avLst/>
          </a:prstGeom>
          <a:solidFill>
            <a:srgbClr val="FFFF00"/>
          </a:solidFill>
          <a:effectLst>
            <a:outerShdw blurRad="50800" dist="38100" dir="2700000" sx="101000" sy="101000" algn="tl" rotWithShape="0">
              <a:schemeClr val="bg1">
                <a:lumMod val="85000"/>
                <a:alpha val="40000"/>
              </a:schemeClr>
            </a:outerShdw>
          </a:effectLst>
          <a:scene3d>
            <a:camera prst="orthographicFront"/>
            <a:lightRig rig="threePt" dir="t">
              <a:rot lat="0" lon="0" rev="600000"/>
            </a:lightRig>
          </a:scene3d>
          <a:sp3d>
            <a:bevelT w="12700" h="82550"/>
            <a:bevelB w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745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304800" y="3048000"/>
            <a:ext cx="853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pt-BR" sz="2000" b="1">
              <a:solidFill>
                <a:schemeClr val="bg1"/>
              </a:solidFill>
            </a:endParaRP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0" y="2865710"/>
            <a:ext cx="91440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sz="5400" dirty="0" smtClean="0">
                <a:solidFill>
                  <a:schemeClr val="bg1"/>
                </a:solidFill>
              </a:rPr>
              <a:t>[minutes / </a:t>
            </a:r>
            <a:r>
              <a:rPr lang="pt-BR" sz="5400" dirty="0" err="1" smtClean="0">
                <a:solidFill>
                  <a:schemeClr val="bg1"/>
                </a:solidFill>
              </a:rPr>
              <a:t>months</a:t>
            </a:r>
            <a:r>
              <a:rPr lang="pt-BR" sz="5400" dirty="0" smtClean="0">
                <a:solidFill>
                  <a:schemeClr val="bg1"/>
                </a:solidFill>
              </a:rPr>
              <a:t>]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5" name="Retângulo de cantos arredondados 4"/>
          <p:cNvSpPr/>
          <p:nvPr/>
        </p:nvSpPr>
        <p:spPr>
          <a:xfrm>
            <a:off x="4067944" y="5865698"/>
            <a:ext cx="1008112" cy="792088"/>
          </a:xfrm>
          <a:prstGeom prst="roundRect">
            <a:avLst/>
          </a:prstGeom>
          <a:solidFill>
            <a:srgbClr val="FFFF00"/>
          </a:solidFill>
          <a:effectLst>
            <a:outerShdw blurRad="50800" dist="38100" dir="2700000" sx="101000" sy="101000" algn="tl" rotWithShape="0">
              <a:schemeClr val="bg1">
                <a:lumMod val="85000"/>
                <a:alpha val="40000"/>
              </a:schemeClr>
            </a:outerShdw>
          </a:effectLst>
          <a:scene3d>
            <a:camera prst="orthographicFront"/>
            <a:lightRig rig="threePt" dir="t">
              <a:rot lat="0" lon="0" rev="600000"/>
            </a:lightRig>
          </a:scene3d>
          <a:sp3d>
            <a:bevelT w="12700" h="82550"/>
            <a:bevelB w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109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304800" y="3048000"/>
            <a:ext cx="853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pt-BR" sz="2000" b="1">
              <a:solidFill>
                <a:schemeClr val="bg1"/>
              </a:solidFill>
            </a:endParaRP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0" y="2819400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sz="5400" dirty="0" smtClean="0">
                <a:solidFill>
                  <a:schemeClr val="bg1"/>
                </a:solidFill>
              </a:rPr>
              <a:t>no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5" name="Retângulo de cantos arredondados 4"/>
          <p:cNvSpPr/>
          <p:nvPr/>
        </p:nvSpPr>
        <p:spPr>
          <a:xfrm>
            <a:off x="4067944" y="5865698"/>
            <a:ext cx="1008112" cy="792088"/>
          </a:xfrm>
          <a:prstGeom prst="roundRect">
            <a:avLst/>
          </a:prstGeom>
          <a:solidFill>
            <a:srgbClr val="FFFF00"/>
          </a:solidFill>
          <a:effectLst>
            <a:outerShdw blurRad="50800" dist="38100" dir="2700000" sx="101000" sy="101000" algn="tl" rotWithShape="0">
              <a:schemeClr val="bg1">
                <a:lumMod val="85000"/>
                <a:alpha val="40000"/>
              </a:schemeClr>
            </a:outerShdw>
          </a:effectLst>
          <a:scene3d>
            <a:camera prst="orthographicFront"/>
            <a:lightRig rig="threePt" dir="t">
              <a:rot lat="0" lon="0" rev="600000"/>
            </a:lightRig>
          </a:scene3d>
          <a:sp3d>
            <a:bevelT w="12700" h="82550"/>
            <a:bevelB w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7293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304800" y="3048000"/>
            <a:ext cx="853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pt-BR" sz="2000" b="1"/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0" y="2819400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sz="5400" dirty="0" smtClean="0">
                <a:solidFill>
                  <a:schemeClr val="bg1"/>
                </a:solidFill>
              </a:rPr>
              <a:t>palco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4067944" y="5865698"/>
            <a:ext cx="1008112" cy="792088"/>
          </a:xfrm>
          <a:prstGeom prst="roundRect">
            <a:avLst/>
          </a:prstGeom>
          <a:solidFill>
            <a:srgbClr val="FFFF00"/>
          </a:solidFill>
          <a:effectLst>
            <a:outerShdw blurRad="50800" dist="38100" dir="2700000" sx="101000" sy="101000" algn="tl" rotWithShape="0">
              <a:schemeClr val="bg1">
                <a:lumMod val="85000"/>
                <a:alpha val="40000"/>
              </a:schemeClr>
            </a:outerShdw>
          </a:effectLst>
          <a:scene3d>
            <a:camera prst="orthographicFront"/>
            <a:lightRig rig="threePt" dir="t">
              <a:rot lat="0" lon="0" rev="600000"/>
            </a:lightRig>
          </a:scene3d>
          <a:sp3d>
            <a:bevelT w="12700" h="82550"/>
            <a:bevelB w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2178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E:\Des Images\apoio\r1_c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712737"/>
            <a:ext cx="2460358" cy="1092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3" descr="ACESIN_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562" y="6021288"/>
            <a:ext cx="1867614" cy="569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2861744" y="871863"/>
            <a:ext cx="2808312" cy="540913"/>
          </a:xfrm>
          <a:prstGeom prst="rect">
            <a:avLst/>
          </a:prstGeom>
        </p:spPr>
        <p:txBody>
          <a:bodyPr vert="horz" anchor="b">
            <a:noAutofit/>
            <a:scene3d>
              <a:camera prst="orthographicFront"/>
              <a:lightRig rig="threePt" dir="t"/>
            </a:scene3d>
            <a:sp3d/>
          </a:bodyPr>
          <a:lstStyle>
            <a:lvl1pPr algn="l" rtl="0" eaLnBrk="1" latinLnBrk="0" hangingPunct="1">
              <a:spcBef>
                <a:spcPct val="0"/>
              </a:spcBef>
              <a:buNone/>
              <a:defRPr lang="pt-BR" sz="4400" kern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dirty="0" err="1" smtClean="0">
                <a:solidFill>
                  <a:srgbClr val="C00000"/>
                </a:solidFill>
                <a:latin typeface="Minion Pro" pitchFamily="18" charset="0"/>
              </a:rPr>
              <a:t>Neuro-Breakfast</a:t>
            </a:r>
            <a:endParaRPr lang="pt-BR" sz="1200" b="1" dirty="0" smtClean="0">
              <a:solidFill>
                <a:srgbClr val="C00000"/>
              </a:solidFill>
              <a:latin typeface="Minion Pro" pitchFamily="18" charset="0"/>
            </a:endParaRPr>
          </a:p>
        </p:txBody>
      </p:sp>
      <p:pic>
        <p:nvPicPr>
          <p:cNvPr id="8" name="Picture 2" descr="C:\Users\Itautec\Desktop\LAPEX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708" y="5911053"/>
            <a:ext cx="986564" cy="75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6"/>
          <p:cNvSpPr>
            <a:spLocks noGrp="1"/>
          </p:cNvSpPr>
          <p:nvPr>
            <p:ph type="ctrTitle"/>
          </p:nvPr>
        </p:nvSpPr>
        <p:spPr>
          <a:xfrm>
            <a:off x="-36512" y="2463031"/>
            <a:ext cx="9144000" cy="1470025"/>
          </a:xfrm>
        </p:spPr>
        <p:txBody>
          <a:bodyPr>
            <a:noAutofit/>
          </a:bodyPr>
          <a:lstStyle/>
          <a:p>
            <a:pPr algn="ctr"/>
            <a:r>
              <a:rPr lang="pt-BR" sz="3600" b="1" dirty="0" err="1" smtClean="0">
                <a:latin typeface="Minion Pro Med" pitchFamily="18" charset="0"/>
              </a:rPr>
              <a:t>Psychophysical</a:t>
            </a:r>
            <a:r>
              <a:rPr lang="pt-BR" sz="3600" b="1" dirty="0" smtClean="0">
                <a:latin typeface="Minion Pro Med" pitchFamily="18" charset="0"/>
              </a:rPr>
              <a:t> </a:t>
            </a:r>
            <a:r>
              <a:rPr lang="pt-BR" sz="3600" b="1" dirty="0" err="1" smtClean="0">
                <a:latin typeface="Minion Pro Med" pitchFamily="18" charset="0"/>
              </a:rPr>
              <a:t>and</a:t>
            </a:r>
            <a:r>
              <a:rPr lang="pt-BR" sz="3600" b="1" dirty="0" smtClean="0">
                <a:latin typeface="Minion Pro Med" pitchFamily="18" charset="0"/>
              </a:rPr>
              <a:t> MEG </a:t>
            </a:r>
            <a:r>
              <a:rPr lang="pt-BR" sz="3600" b="1" dirty="0" err="1" smtClean="0">
                <a:latin typeface="Minion Pro Med" pitchFamily="18" charset="0"/>
              </a:rPr>
              <a:t>effects</a:t>
            </a:r>
            <a:r>
              <a:rPr lang="pt-BR" sz="3600" b="1" dirty="0">
                <a:latin typeface="Minion Pro Med" pitchFamily="18" charset="0"/>
              </a:rPr>
              <a:t/>
            </a:r>
            <a:br>
              <a:rPr lang="pt-BR" sz="3600" b="1" dirty="0">
                <a:latin typeface="Minion Pro Med" pitchFamily="18" charset="0"/>
              </a:rPr>
            </a:br>
            <a:r>
              <a:rPr lang="pt-BR" sz="3600" b="1" dirty="0" err="1" smtClean="0">
                <a:latin typeface="Minion Pro Med" pitchFamily="18" charset="0"/>
              </a:rPr>
              <a:t>of</a:t>
            </a:r>
            <a:r>
              <a:rPr lang="pt-BR" sz="3600" b="1" dirty="0" smtClean="0">
                <a:latin typeface="Minion Pro Med" pitchFamily="18" charset="0"/>
              </a:rPr>
              <a:t> </a:t>
            </a:r>
            <a:r>
              <a:rPr lang="pt-BR" sz="3600" b="1" dirty="0" err="1" smtClean="0">
                <a:latin typeface="Minion Pro Med" pitchFamily="18" charset="0"/>
              </a:rPr>
              <a:t>duration</a:t>
            </a:r>
            <a:r>
              <a:rPr lang="pt-BR" sz="3600" b="1" dirty="0" smtClean="0">
                <a:latin typeface="Minion Pro Med" pitchFamily="18" charset="0"/>
              </a:rPr>
              <a:t> </a:t>
            </a:r>
            <a:r>
              <a:rPr lang="pt-BR" sz="3600" b="1" dirty="0" err="1" smtClean="0">
                <a:latin typeface="Minion Pro Med" pitchFamily="18" charset="0"/>
              </a:rPr>
              <a:t>incongruences</a:t>
            </a:r>
            <a:r>
              <a:rPr lang="pt-BR" sz="3600" b="1" dirty="0">
                <a:latin typeface="Minion Pro Med" pitchFamily="18" charset="0"/>
              </a:rPr>
              <a:t/>
            </a:r>
            <a:br>
              <a:rPr lang="pt-BR" sz="3600" b="1" dirty="0">
                <a:latin typeface="Minion Pro Med" pitchFamily="18" charset="0"/>
              </a:rPr>
            </a:br>
            <a:r>
              <a:rPr lang="pt-BR" sz="3600" b="1" dirty="0" smtClean="0">
                <a:latin typeface="Minion Pro Med" pitchFamily="18" charset="0"/>
              </a:rPr>
              <a:t>in </a:t>
            </a:r>
            <a:r>
              <a:rPr lang="pt-BR" sz="3600" b="1" dirty="0" err="1" smtClean="0">
                <a:latin typeface="Minion Pro Med" pitchFamily="18" charset="0"/>
              </a:rPr>
              <a:t>Language</a:t>
            </a:r>
            <a:r>
              <a:rPr lang="pt-BR" sz="3600" b="1" dirty="0" smtClean="0">
                <a:latin typeface="Minion Pro Med" pitchFamily="18" charset="0"/>
              </a:rPr>
              <a:t> </a:t>
            </a:r>
            <a:r>
              <a:rPr lang="pt-BR" sz="3600" b="1" dirty="0" err="1" smtClean="0">
                <a:latin typeface="Minion Pro Med" pitchFamily="18" charset="0"/>
              </a:rPr>
              <a:t>Processing</a:t>
            </a:r>
            <a:endParaRPr lang="pt-BR" sz="1600" b="1" dirty="0">
              <a:latin typeface="Minion Pro Med" pitchFamily="18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100" y="353587"/>
            <a:ext cx="1524132" cy="1219306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39" y="5838236"/>
            <a:ext cx="806861" cy="806861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6032263"/>
            <a:ext cx="2016224" cy="637097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5838236"/>
            <a:ext cx="720080" cy="841299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5911052"/>
            <a:ext cx="879850" cy="748009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6695728" y="487845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25/02/2013</a:t>
            </a:r>
            <a:endParaRPr lang="pt-BR" b="1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107504" y="4869160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Thiago Oliveira Motta Sampaio</a:t>
            </a:r>
            <a:endParaRPr lang="pt-BR" b="1" dirty="0"/>
          </a:p>
        </p:txBody>
      </p:sp>
      <p:cxnSp>
        <p:nvCxnSpPr>
          <p:cNvPr id="30" name="Conector reto 29"/>
          <p:cNvCxnSpPr/>
          <p:nvPr/>
        </p:nvCxnSpPr>
        <p:spPr>
          <a:xfrm>
            <a:off x="-36512" y="1700808"/>
            <a:ext cx="9224900" cy="0"/>
          </a:xfrm>
          <a:prstGeom prst="line">
            <a:avLst/>
          </a:prstGeom>
          <a:ln w="254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>
            <a:off x="-36512" y="5733256"/>
            <a:ext cx="9224900" cy="0"/>
          </a:xfrm>
          <a:prstGeom prst="line">
            <a:avLst/>
          </a:prstGeom>
          <a:ln w="254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289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304800" y="3048000"/>
            <a:ext cx="853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pt-BR" sz="2000" b="1"/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-11174" y="1793615"/>
            <a:ext cx="9144000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sz="5400" dirty="0" smtClean="0">
                <a:solidFill>
                  <a:srgbClr val="00B0F0"/>
                </a:solidFill>
              </a:rPr>
              <a:t>Isabelle dançou?</a:t>
            </a:r>
            <a:r>
              <a:rPr lang="pt-BR" sz="5400" dirty="0" smtClean="0">
                <a:solidFill>
                  <a:srgbClr val="00B0F0"/>
                </a:solidFill>
              </a:rPr>
              <a:t/>
            </a:r>
            <a:br>
              <a:rPr lang="pt-BR" sz="5400" dirty="0" smtClean="0">
                <a:solidFill>
                  <a:srgbClr val="00B0F0"/>
                </a:solidFill>
              </a:rPr>
            </a:br>
            <a:r>
              <a:rPr lang="pt-BR" sz="4400" dirty="0" smtClean="0">
                <a:solidFill>
                  <a:srgbClr val="00B0F0"/>
                </a:solidFill>
              </a:rPr>
              <a:t>(</a:t>
            </a:r>
            <a:r>
              <a:rPr lang="pt-BR" sz="4400" dirty="0" err="1" smtClean="0">
                <a:solidFill>
                  <a:srgbClr val="00B0F0"/>
                </a:solidFill>
              </a:rPr>
              <a:t>Did</a:t>
            </a:r>
            <a:r>
              <a:rPr lang="pt-BR" sz="4400" dirty="0" smtClean="0">
                <a:solidFill>
                  <a:srgbClr val="00B0F0"/>
                </a:solidFill>
              </a:rPr>
              <a:t> Isabelle </a:t>
            </a:r>
            <a:r>
              <a:rPr lang="pt-BR" sz="4400" dirty="0" err="1" smtClean="0">
                <a:solidFill>
                  <a:srgbClr val="00B0F0"/>
                </a:solidFill>
              </a:rPr>
              <a:t>danced</a:t>
            </a:r>
            <a:r>
              <a:rPr lang="pt-BR" sz="4400" dirty="0" smtClean="0">
                <a:solidFill>
                  <a:srgbClr val="00B0F0"/>
                </a:solidFill>
              </a:rPr>
              <a:t>?)</a:t>
            </a:r>
            <a:endParaRPr lang="en-US" sz="4400" dirty="0">
              <a:solidFill>
                <a:srgbClr val="00B0F0"/>
              </a:solidFill>
            </a:endParaRPr>
          </a:p>
        </p:txBody>
      </p:sp>
      <p:sp>
        <p:nvSpPr>
          <p:cNvPr id="2" name="Retângulo de cantos arredondados 1"/>
          <p:cNvSpPr/>
          <p:nvPr/>
        </p:nvSpPr>
        <p:spPr>
          <a:xfrm>
            <a:off x="755576" y="4869160"/>
            <a:ext cx="2016224" cy="1584176"/>
          </a:xfrm>
          <a:prstGeom prst="roundRect">
            <a:avLst/>
          </a:prstGeom>
          <a:solidFill>
            <a:srgbClr val="007A37"/>
          </a:solidFill>
          <a:effectLst>
            <a:outerShdw blurRad="50800" dist="38100" dir="2700000" sx="101000" sy="101000" algn="tl" rotWithShape="0">
              <a:schemeClr val="bg1">
                <a:lumMod val="85000"/>
                <a:alpha val="40000"/>
              </a:schemeClr>
            </a:outerShdw>
          </a:effectLst>
          <a:scene3d>
            <a:camera prst="orthographicFront"/>
            <a:lightRig rig="threePt" dir="t">
              <a:rot lat="0" lon="0" rev="600000"/>
            </a:lightRig>
          </a:scene3d>
          <a:sp3d>
            <a:bevelT w="12700" h="82550"/>
            <a:bevelB w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2987824" y="4046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6228184" y="4866621"/>
            <a:ext cx="2016224" cy="1584176"/>
          </a:xfrm>
          <a:prstGeom prst="roundRect">
            <a:avLst/>
          </a:prstGeom>
          <a:solidFill>
            <a:srgbClr val="FF0000"/>
          </a:solidFill>
          <a:effectLst>
            <a:outerShdw blurRad="50800" dist="38100" dir="2700000" sx="101000" sy="101000" algn="tl" rotWithShape="0">
              <a:schemeClr val="bg1">
                <a:lumMod val="85000"/>
                <a:alpha val="40000"/>
              </a:schemeClr>
            </a:outerShdw>
          </a:effectLst>
          <a:scene3d>
            <a:camera prst="orthographicFront"/>
            <a:lightRig rig="threePt" dir="t">
              <a:rot lat="0" lon="0" rev="600000"/>
            </a:lightRig>
          </a:scene3d>
          <a:sp3d>
            <a:bevelT w="12700" h="82550"/>
            <a:bevelB w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6335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igura12 (Durativos habituais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7486084" cy="5160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395536" y="332656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Exp</a:t>
            </a:r>
            <a:r>
              <a:rPr lang="pt-BR" dirty="0" smtClean="0"/>
              <a:t> 1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683568" y="6165304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Embora estivesse machucada, Isabelle dançou por 3 [</a:t>
            </a:r>
            <a:r>
              <a:rPr lang="pt-BR" dirty="0" smtClean="0"/>
              <a:t>time </a:t>
            </a:r>
            <a:r>
              <a:rPr lang="pt-BR" dirty="0" err="1" smtClean="0"/>
              <a:t>period</a:t>
            </a:r>
            <a:r>
              <a:rPr lang="pt-BR" dirty="0" smtClean="0"/>
              <a:t>] </a:t>
            </a:r>
            <a:r>
              <a:rPr lang="pt-BR" dirty="0" smtClean="0"/>
              <a:t>no palco do estúdio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1740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893033"/>
            <a:ext cx="871296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(17) </a:t>
            </a:r>
            <a:r>
              <a:rPr lang="pt-BR" dirty="0"/>
              <a:t>	Carla caminhou por dez [time </a:t>
            </a:r>
            <a:r>
              <a:rPr lang="pt-BR" dirty="0" err="1"/>
              <a:t>period</a:t>
            </a:r>
            <a:r>
              <a:rPr lang="pt-BR" dirty="0"/>
              <a:t>] na praia de Ipanema</a:t>
            </a:r>
          </a:p>
          <a:p>
            <a:r>
              <a:rPr lang="pt-BR" dirty="0"/>
              <a:t>	</a:t>
            </a:r>
            <a:r>
              <a:rPr lang="en-US" i="1" dirty="0"/>
              <a:t>Carla walked for ten [time period] on </a:t>
            </a:r>
            <a:r>
              <a:rPr lang="en-US" i="1" dirty="0" err="1"/>
              <a:t>Ipanema</a:t>
            </a:r>
            <a:r>
              <a:rPr lang="en-US" i="1" dirty="0"/>
              <a:t> </a:t>
            </a:r>
            <a:r>
              <a:rPr lang="en-US" i="1" dirty="0" smtClean="0"/>
              <a:t>Beach</a:t>
            </a:r>
          </a:p>
          <a:p>
            <a:r>
              <a:rPr lang="en-US" b="1" i="1" dirty="0" smtClean="0"/>
              <a:t>Task: simple questions =</a:t>
            </a:r>
            <a:r>
              <a:rPr lang="en-US" i="1" dirty="0" smtClean="0"/>
              <a:t> Carla walked on </a:t>
            </a:r>
            <a:r>
              <a:rPr lang="en-US" i="1" dirty="0" err="1" smtClean="0"/>
              <a:t>Ipanema</a:t>
            </a:r>
            <a:r>
              <a:rPr lang="en-US" i="1" dirty="0" smtClean="0"/>
              <a:t> Beach? [yes/no]</a:t>
            </a:r>
            <a:endParaRPr lang="pt-BR" dirty="0"/>
          </a:p>
          <a:p>
            <a:r>
              <a:rPr lang="en-US" dirty="0"/>
              <a:t> </a:t>
            </a:r>
            <a:endParaRPr lang="en-US" dirty="0" smtClean="0"/>
          </a:p>
          <a:p>
            <a:endParaRPr lang="pt-BR" dirty="0"/>
          </a:p>
          <a:p>
            <a:r>
              <a:rPr lang="en-US" b="1" dirty="0"/>
              <a:t>(18) Time periods:</a:t>
            </a:r>
            <a:endParaRPr lang="pt-BR" b="1" dirty="0"/>
          </a:p>
          <a:p>
            <a:endParaRPr lang="en-US" b="1" dirty="0" smtClean="0"/>
          </a:p>
          <a:p>
            <a:pPr marL="342900" indent="-342900">
              <a:buAutoNum type="alphaLcPeriod"/>
            </a:pPr>
            <a:r>
              <a:rPr lang="en-US" b="1" dirty="0" smtClean="0"/>
              <a:t>[</a:t>
            </a:r>
            <a:r>
              <a:rPr lang="en-US" b="1" dirty="0"/>
              <a:t>minutes]:</a:t>
            </a:r>
            <a:r>
              <a:rPr lang="en-US" dirty="0"/>
              <a:t> Eventuality reading, the event (the walk) happened only once</a:t>
            </a:r>
            <a:br>
              <a:rPr lang="en-US" dirty="0"/>
            </a:br>
            <a:r>
              <a:rPr lang="en-US" dirty="0"/>
              <a:t>ex. </a:t>
            </a:r>
            <a:r>
              <a:rPr lang="en-US" i="1" dirty="0"/>
              <a:t>Carla often travels to Rio de Janeiro and once she took a walk for 10 minutes on </a:t>
            </a:r>
            <a:r>
              <a:rPr lang="en-US" i="1" dirty="0" err="1"/>
              <a:t>Ipanema</a:t>
            </a:r>
            <a:r>
              <a:rPr lang="en-US" i="1" dirty="0"/>
              <a:t> Beach</a:t>
            </a:r>
            <a:r>
              <a:rPr lang="en-US" i="1" dirty="0" smtClean="0"/>
              <a:t>.</a:t>
            </a:r>
          </a:p>
          <a:p>
            <a:pPr marL="342900" indent="-342900">
              <a:buAutoNum type="alphaLcPeriod"/>
            </a:pPr>
            <a:endParaRPr lang="pt-BR" dirty="0"/>
          </a:p>
          <a:p>
            <a:r>
              <a:rPr lang="en-US" b="1" dirty="0"/>
              <a:t>b. [days]:</a:t>
            </a:r>
            <a:r>
              <a:rPr lang="en-US" dirty="0"/>
              <a:t> Habitual eventuality reading, habitual reading in an eventual limited time</a:t>
            </a:r>
            <a:endParaRPr lang="pt-BR" dirty="0"/>
          </a:p>
          <a:p>
            <a:r>
              <a:rPr lang="en-US" dirty="0"/>
              <a:t>ex. </a:t>
            </a:r>
            <a:r>
              <a:rPr lang="en-US" i="1" dirty="0"/>
              <a:t>Carla has traveled a lot to Rio and she (always) stayed there for some days. Each day she took a walk on </a:t>
            </a:r>
            <a:r>
              <a:rPr lang="en-US" i="1" dirty="0" err="1"/>
              <a:t>Ipanema</a:t>
            </a:r>
            <a:r>
              <a:rPr lang="en-US" i="1" dirty="0"/>
              <a:t> </a:t>
            </a:r>
            <a:r>
              <a:rPr lang="en-US" i="1" dirty="0" smtClean="0"/>
              <a:t>Beach</a:t>
            </a:r>
          </a:p>
          <a:p>
            <a:endParaRPr lang="pt-BR" dirty="0"/>
          </a:p>
          <a:p>
            <a:r>
              <a:rPr lang="en-US" b="1" dirty="0"/>
              <a:t>c. [months]</a:t>
            </a:r>
            <a:r>
              <a:rPr lang="en-US" dirty="0"/>
              <a:t> – habitual reading</a:t>
            </a:r>
            <a:endParaRPr lang="pt-BR" dirty="0"/>
          </a:p>
          <a:p>
            <a:r>
              <a:rPr lang="en-US" dirty="0"/>
              <a:t>ex.</a:t>
            </a:r>
            <a:r>
              <a:rPr lang="en-US" i="1" dirty="0"/>
              <a:t> Carla lives in Rio and, for the last ten months, she usually took a walk on </a:t>
            </a:r>
            <a:r>
              <a:rPr lang="en-US" i="1" dirty="0" err="1"/>
              <a:t>Ipanema</a:t>
            </a:r>
            <a:r>
              <a:rPr lang="en-US" i="1" dirty="0"/>
              <a:t> Beach</a:t>
            </a:r>
            <a:r>
              <a:rPr lang="en-US" i="1" dirty="0" smtClean="0"/>
              <a:t>.</a:t>
            </a:r>
          </a:p>
          <a:p>
            <a:endParaRPr lang="pt-BR" dirty="0"/>
          </a:p>
          <a:p>
            <a:r>
              <a:rPr lang="en-US" b="1" dirty="0"/>
              <a:t>d. [years]</a:t>
            </a:r>
            <a:r>
              <a:rPr lang="en-US" dirty="0"/>
              <a:t> – larger habitual reading</a:t>
            </a:r>
            <a:endParaRPr lang="pt-BR" dirty="0"/>
          </a:p>
          <a:p>
            <a:r>
              <a:rPr lang="en-US" dirty="0"/>
              <a:t>ex. </a:t>
            </a:r>
            <a:r>
              <a:rPr lang="en-US" i="1" dirty="0"/>
              <a:t>Carla lives in Rio and, for the last ten years, she usually took a walk on </a:t>
            </a:r>
            <a:r>
              <a:rPr lang="en-US" i="1" dirty="0" err="1"/>
              <a:t>Ipanema</a:t>
            </a:r>
            <a:r>
              <a:rPr lang="en-US" i="1" dirty="0"/>
              <a:t> Beach.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323528" y="332656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Exp</a:t>
            </a:r>
            <a:r>
              <a:rPr lang="pt-BR" dirty="0" smtClean="0"/>
              <a:t> 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2139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Image_6"/>
          <p:cNvPicPr/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27" y="836712"/>
            <a:ext cx="7056784" cy="434689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/>
          <p:cNvSpPr txBox="1"/>
          <p:nvPr/>
        </p:nvSpPr>
        <p:spPr>
          <a:xfrm>
            <a:off x="1259632" y="5517232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No </a:t>
            </a:r>
            <a:r>
              <a:rPr lang="pt-BR" dirty="0" err="1" smtClean="0"/>
              <a:t>significance</a:t>
            </a:r>
            <a:endParaRPr lang="pt-BR" dirty="0"/>
          </a:p>
        </p:txBody>
      </p:sp>
      <p:cxnSp>
        <p:nvCxnSpPr>
          <p:cNvPr id="6" name="Conector de seta reta 5"/>
          <p:cNvCxnSpPr/>
          <p:nvPr/>
        </p:nvCxnSpPr>
        <p:spPr>
          <a:xfrm flipV="1">
            <a:off x="2267744" y="1772816"/>
            <a:ext cx="3888432" cy="1512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801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mage_7"/>
          <p:cNvPicPr/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48680"/>
            <a:ext cx="6840760" cy="43924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have direita 2"/>
          <p:cNvSpPr/>
          <p:nvPr/>
        </p:nvSpPr>
        <p:spPr>
          <a:xfrm rot="16200000">
            <a:off x="3779912" y="-243408"/>
            <a:ext cx="432048" cy="331236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6012160" y="1260029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 smtClean="0"/>
              <a:t>* p</a:t>
            </a:r>
            <a:r>
              <a:rPr lang="pt-BR" dirty="0"/>
              <a:t>=,</a:t>
            </a:r>
            <a:r>
              <a:rPr lang="pt-BR" dirty="0" smtClean="0"/>
              <a:t>033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8454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mage_0"/>
          <p:cNvPicPr/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64704"/>
            <a:ext cx="7128792" cy="424847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have direita 2"/>
          <p:cNvSpPr/>
          <p:nvPr/>
        </p:nvSpPr>
        <p:spPr>
          <a:xfrm rot="16200000">
            <a:off x="3491880" y="332657"/>
            <a:ext cx="432048" cy="259228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have direita 3"/>
          <p:cNvSpPr/>
          <p:nvPr/>
        </p:nvSpPr>
        <p:spPr>
          <a:xfrm rot="16200000">
            <a:off x="2987824" y="2639754"/>
            <a:ext cx="432048" cy="129614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2555776" y="400506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/>
              <a:t>p</a:t>
            </a:r>
            <a:r>
              <a:rPr lang="pt-BR" dirty="0"/>
              <a:t>=,</a:t>
            </a:r>
            <a:r>
              <a:rPr lang="pt-BR" dirty="0" smtClean="0"/>
              <a:t>004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2699792" y="123471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/>
              <a:t>p</a:t>
            </a:r>
            <a:r>
              <a:rPr lang="pt-BR" dirty="0"/>
              <a:t>=</a:t>
            </a:r>
            <a:r>
              <a:rPr lang="pt-BR" b="1" dirty="0"/>
              <a:t> </a:t>
            </a:r>
            <a:r>
              <a:rPr lang="pt-BR" dirty="0"/>
              <a:t>,</a:t>
            </a:r>
            <a:r>
              <a:rPr lang="pt-BR" dirty="0" smtClean="0"/>
              <a:t>001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5364088" y="90872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of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4860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827584" y="1409869"/>
            <a:ext cx="75608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Some Points</a:t>
            </a:r>
          </a:p>
          <a:p>
            <a:pPr algn="ctr"/>
            <a:endParaRPr lang="pt-BR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1)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Is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there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an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influence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of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temporal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context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position?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Can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we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boost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Coercion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(?)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effect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?</a:t>
            </a:r>
          </a:p>
          <a:p>
            <a:endParaRPr lang="pt-BR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2)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Why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coercion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is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related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just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to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punctual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events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? Do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we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have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the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same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effect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for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durative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events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?</a:t>
            </a:r>
          </a:p>
          <a:p>
            <a:endParaRPr lang="pt-BR" dirty="0"/>
          </a:p>
          <a:p>
            <a:r>
              <a:rPr lang="pt-BR" dirty="0" smtClean="0"/>
              <a:t>3) </a:t>
            </a:r>
            <a:r>
              <a:rPr lang="pt-BR" dirty="0" smtClean="0"/>
              <a:t>Do </a:t>
            </a:r>
            <a:r>
              <a:rPr lang="pt-BR" dirty="0" err="1" smtClean="0"/>
              <a:t>we</a:t>
            </a:r>
            <a:r>
              <a:rPr lang="pt-BR" dirty="0" smtClean="0"/>
              <a:t> </a:t>
            </a:r>
            <a:r>
              <a:rPr lang="pt-BR" dirty="0" err="1" smtClean="0"/>
              <a:t>have</a:t>
            </a:r>
            <a:r>
              <a:rPr lang="pt-BR" dirty="0" smtClean="0"/>
              <a:t>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same</a:t>
            </a:r>
            <a:r>
              <a:rPr lang="pt-BR" dirty="0" smtClean="0"/>
              <a:t> </a:t>
            </a:r>
            <a:r>
              <a:rPr lang="pt-BR" dirty="0" err="1" smtClean="0"/>
              <a:t>effect</a:t>
            </a:r>
            <a:r>
              <a:rPr lang="pt-BR" dirty="0" smtClean="0"/>
              <a:t> for </a:t>
            </a:r>
            <a:r>
              <a:rPr lang="pt-BR" dirty="0" err="1" smtClean="0"/>
              <a:t>isolated</a:t>
            </a:r>
            <a:r>
              <a:rPr lang="pt-BR" dirty="0" smtClean="0"/>
              <a:t> </a:t>
            </a:r>
            <a:r>
              <a:rPr lang="pt-BR" dirty="0" err="1" smtClean="0"/>
              <a:t>words</a:t>
            </a:r>
            <a:r>
              <a:rPr lang="pt-BR" dirty="0" smtClean="0"/>
              <a:t>? </a:t>
            </a:r>
            <a:r>
              <a:rPr lang="pt-BR" dirty="0" err="1" smtClean="0"/>
              <a:t>If</a:t>
            </a:r>
            <a:r>
              <a:rPr lang="pt-BR" dirty="0" smtClean="0"/>
              <a:t> </a:t>
            </a:r>
            <a:r>
              <a:rPr lang="pt-BR" dirty="0" err="1" smtClean="0"/>
              <a:t>so</a:t>
            </a:r>
            <a:r>
              <a:rPr lang="pt-BR" dirty="0" smtClean="0"/>
              <a:t>, </a:t>
            </a:r>
            <a:r>
              <a:rPr lang="pt-BR" dirty="0" err="1" smtClean="0"/>
              <a:t>we</a:t>
            </a:r>
            <a:r>
              <a:rPr lang="pt-BR" dirty="0" smtClean="0"/>
              <a:t> </a:t>
            </a:r>
            <a:r>
              <a:rPr lang="pt-BR" dirty="0" err="1" smtClean="0"/>
              <a:t>can</a:t>
            </a:r>
            <a:r>
              <a:rPr lang="pt-BR" dirty="0" smtClean="0"/>
              <a:t> </a:t>
            </a:r>
            <a:r>
              <a:rPr lang="pt-BR" dirty="0" err="1" smtClean="0"/>
              <a:t>delimit</a:t>
            </a:r>
            <a:r>
              <a:rPr lang="pt-BR" dirty="0" smtClean="0"/>
              <a:t>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locus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effect</a:t>
            </a:r>
            <a:r>
              <a:rPr lang="pt-BR" dirty="0" smtClean="0"/>
              <a:t> in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timecourse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</a:t>
            </a:r>
            <a:r>
              <a:rPr lang="pt-BR" dirty="0" err="1" smtClean="0"/>
              <a:t>linguistic</a:t>
            </a:r>
            <a:r>
              <a:rPr lang="pt-BR" dirty="0" smtClean="0"/>
              <a:t> </a:t>
            </a:r>
            <a:r>
              <a:rPr lang="pt-BR" dirty="0" err="1" smtClean="0"/>
              <a:t>computation</a:t>
            </a:r>
            <a:r>
              <a:rPr lang="pt-BR" dirty="0" smtClean="0"/>
              <a:t>.</a:t>
            </a:r>
          </a:p>
          <a:p>
            <a:endParaRPr lang="pt-BR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4)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All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these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experiments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were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made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in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English</a:t>
            </a:r>
            <a:endParaRPr lang="pt-BR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	-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Which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verbs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we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can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use for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French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?</a:t>
            </a:r>
            <a:br>
              <a:rPr lang="pt-BR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	-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Is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an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explicit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punctuality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judgement</a:t>
            </a:r>
            <a:r>
              <a:rPr lang="pt-BR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really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the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better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way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to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choose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	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verbs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? </a:t>
            </a:r>
            <a:endParaRPr lang="pt-BR" dirty="0" smtClean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71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67" name="Text Box 6"/>
          <p:cNvSpPr txBox="1">
            <a:spLocks noChangeArrowheads="1"/>
          </p:cNvSpPr>
          <p:nvPr/>
        </p:nvSpPr>
        <p:spPr bwMode="auto">
          <a:xfrm>
            <a:off x="285750" y="188640"/>
            <a:ext cx="84963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dirty="0" smtClean="0">
                <a:latin typeface="Arial Rounded MT Bold" pitchFamily="34" charset="0"/>
              </a:rPr>
              <a:t>Adapted from </a:t>
            </a:r>
            <a:r>
              <a:rPr lang="en-US" dirty="0" err="1" smtClean="0">
                <a:latin typeface="Arial Rounded MT Bold" pitchFamily="34" charset="0"/>
              </a:rPr>
              <a:t>Friederici</a:t>
            </a:r>
            <a:r>
              <a:rPr lang="en-US" dirty="0" smtClean="0">
                <a:latin typeface="Arial Rounded MT Bold" pitchFamily="34" charset="0"/>
              </a:rPr>
              <a:t> 2002</a:t>
            </a:r>
            <a:br>
              <a:rPr lang="en-US" dirty="0" smtClean="0">
                <a:latin typeface="Arial Rounded MT Bold" pitchFamily="34" charset="0"/>
              </a:rPr>
            </a:br>
            <a:r>
              <a:rPr lang="en-US" dirty="0" err="1" smtClean="0">
                <a:latin typeface="Arial Rounded MT Bold" pitchFamily="34" charset="0"/>
              </a:rPr>
              <a:t>Timecourse</a:t>
            </a:r>
            <a:r>
              <a:rPr lang="en-US" dirty="0" smtClean="0">
                <a:latin typeface="Arial Rounded MT Bold" pitchFamily="34" charset="0"/>
              </a:rPr>
              <a:t> of Linguistic computation</a:t>
            </a:r>
            <a:endParaRPr lang="fr-FR" dirty="0">
              <a:latin typeface="Arial Rounded MT Bold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0" y="980728"/>
            <a:ext cx="8460432" cy="583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26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827584" y="1409869"/>
            <a:ext cx="75608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Some Points</a:t>
            </a:r>
          </a:p>
          <a:p>
            <a:pPr algn="ctr"/>
            <a:endParaRPr lang="pt-BR" dirty="0"/>
          </a:p>
          <a:p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1)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Is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there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na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influence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of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temporal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context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position?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Can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we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boost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Coercion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(?)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effect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?</a:t>
            </a:r>
          </a:p>
          <a:p>
            <a:endParaRPr lang="pt-BR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2)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Why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coercion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is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related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just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to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punctual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events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? Do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we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have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the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same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effect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for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durative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events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?</a:t>
            </a:r>
          </a:p>
          <a:p>
            <a:endParaRPr lang="pt-BR" dirty="0"/>
          </a:p>
          <a:p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3) 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Do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we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have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the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same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effect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for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isolated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words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?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If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so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we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can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delimit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the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locus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of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the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effect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in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the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timecourse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of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linguistic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computation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.</a:t>
            </a:r>
          </a:p>
          <a:p>
            <a:endParaRPr lang="pt-BR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pt-BR" dirty="0" smtClean="0"/>
              <a:t>4) </a:t>
            </a:r>
            <a:r>
              <a:rPr lang="pt-BR" dirty="0" err="1" smtClean="0"/>
              <a:t>All</a:t>
            </a:r>
            <a:r>
              <a:rPr lang="pt-BR" dirty="0" smtClean="0"/>
              <a:t> </a:t>
            </a:r>
            <a:r>
              <a:rPr lang="pt-BR" dirty="0" err="1" smtClean="0"/>
              <a:t>these</a:t>
            </a:r>
            <a:r>
              <a:rPr lang="pt-BR" dirty="0" smtClean="0"/>
              <a:t> </a:t>
            </a:r>
            <a:r>
              <a:rPr lang="pt-BR" dirty="0" err="1" smtClean="0"/>
              <a:t>experiments</a:t>
            </a:r>
            <a:r>
              <a:rPr lang="pt-BR" dirty="0" smtClean="0"/>
              <a:t> </a:t>
            </a:r>
            <a:r>
              <a:rPr lang="pt-BR" dirty="0" err="1" smtClean="0"/>
              <a:t>were</a:t>
            </a:r>
            <a:r>
              <a:rPr lang="pt-BR" dirty="0" smtClean="0"/>
              <a:t> </a:t>
            </a:r>
            <a:r>
              <a:rPr lang="pt-BR" dirty="0" err="1" smtClean="0"/>
              <a:t>made</a:t>
            </a:r>
            <a:r>
              <a:rPr lang="pt-BR" dirty="0" smtClean="0"/>
              <a:t> in </a:t>
            </a:r>
            <a:r>
              <a:rPr lang="pt-BR" dirty="0" err="1" smtClean="0"/>
              <a:t>English</a:t>
            </a:r>
            <a:endParaRPr lang="pt-BR" dirty="0" smtClean="0"/>
          </a:p>
          <a:p>
            <a:r>
              <a:rPr lang="pt-BR" dirty="0" smtClean="0"/>
              <a:t>	- </a:t>
            </a:r>
            <a:r>
              <a:rPr lang="pt-BR" dirty="0" err="1" smtClean="0"/>
              <a:t>Which</a:t>
            </a:r>
            <a:r>
              <a:rPr lang="pt-BR" dirty="0" smtClean="0"/>
              <a:t> </a:t>
            </a:r>
            <a:r>
              <a:rPr lang="pt-BR" dirty="0" err="1" smtClean="0"/>
              <a:t>verbs</a:t>
            </a:r>
            <a:r>
              <a:rPr lang="pt-BR" dirty="0" smtClean="0"/>
              <a:t> </a:t>
            </a:r>
            <a:r>
              <a:rPr lang="pt-BR" dirty="0" err="1" smtClean="0"/>
              <a:t>can</a:t>
            </a:r>
            <a:r>
              <a:rPr lang="pt-BR" dirty="0" smtClean="0"/>
              <a:t> I use for </a:t>
            </a:r>
            <a:r>
              <a:rPr lang="pt-BR" dirty="0" err="1" smtClean="0"/>
              <a:t>French</a:t>
            </a:r>
            <a:r>
              <a:rPr lang="pt-BR" dirty="0" smtClean="0"/>
              <a:t>?</a:t>
            </a:r>
            <a:br>
              <a:rPr lang="pt-BR" dirty="0" smtClean="0"/>
            </a:br>
            <a:r>
              <a:rPr lang="pt-BR" dirty="0" smtClean="0"/>
              <a:t>	- </a:t>
            </a:r>
            <a:r>
              <a:rPr lang="pt-BR" dirty="0" err="1" smtClean="0"/>
              <a:t>Is</a:t>
            </a:r>
            <a:r>
              <a:rPr lang="pt-BR" dirty="0" smtClean="0"/>
              <a:t> </a:t>
            </a:r>
            <a:r>
              <a:rPr lang="pt-BR" dirty="0" err="1" smtClean="0"/>
              <a:t>an</a:t>
            </a:r>
            <a:r>
              <a:rPr lang="pt-BR" dirty="0" smtClean="0"/>
              <a:t> </a:t>
            </a:r>
            <a:r>
              <a:rPr lang="pt-BR" dirty="0" err="1" smtClean="0"/>
              <a:t>explicit</a:t>
            </a:r>
            <a:r>
              <a:rPr lang="pt-BR" dirty="0" smtClean="0"/>
              <a:t> </a:t>
            </a:r>
            <a:r>
              <a:rPr lang="pt-BR" dirty="0" err="1" smtClean="0"/>
              <a:t>punctuality</a:t>
            </a:r>
            <a:r>
              <a:rPr lang="pt-BR" dirty="0" smtClean="0"/>
              <a:t> </a:t>
            </a:r>
            <a:r>
              <a:rPr lang="pt-BR" dirty="0" err="1" smtClean="0"/>
              <a:t>judgement</a:t>
            </a:r>
            <a:r>
              <a:rPr lang="pt-BR" dirty="0"/>
              <a:t> </a:t>
            </a:r>
            <a:r>
              <a:rPr lang="pt-BR" dirty="0" err="1" smtClean="0"/>
              <a:t>really</a:t>
            </a:r>
            <a:r>
              <a:rPr lang="pt-BR" dirty="0" smtClean="0"/>
              <a:t>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better</a:t>
            </a:r>
            <a:r>
              <a:rPr lang="pt-BR" dirty="0" smtClean="0"/>
              <a:t> </a:t>
            </a:r>
            <a:r>
              <a:rPr lang="pt-BR" dirty="0" err="1" smtClean="0"/>
              <a:t>way</a:t>
            </a:r>
            <a:r>
              <a:rPr lang="pt-BR" dirty="0" smtClean="0"/>
              <a:t> </a:t>
            </a:r>
            <a:r>
              <a:rPr lang="pt-BR" dirty="0" err="1" smtClean="0"/>
              <a:t>to</a:t>
            </a:r>
            <a:r>
              <a:rPr lang="pt-BR" dirty="0" smtClean="0"/>
              <a:t> </a:t>
            </a:r>
            <a:r>
              <a:rPr lang="pt-BR" dirty="0" err="1" smtClean="0"/>
              <a:t>choose</a:t>
            </a:r>
            <a:r>
              <a:rPr lang="pt-BR" dirty="0" smtClean="0"/>
              <a:t> 	</a:t>
            </a:r>
            <a:r>
              <a:rPr lang="pt-BR" dirty="0" err="1" smtClean="0"/>
              <a:t>verbs</a:t>
            </a:r>
            <a:r>
              <a:rPr lang="pt-BR" dirty="0" smtClean="0"/>
              <a:t>? 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70733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-27384"/>
            <a:ext cx="8640960" cy="640071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411760" y="6093296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 err="1" smtClean="0"/>
              <a:t>Greenwald</a:t>
            </a:r>
            <a:r>
              <a:rPr lang="pt-BR" dirty="0" smtClean="0"/>
              <a:t> 2001</a:t>
            </a:r>
            <a:br>
              <a:rPr lang="pt-BR" dirty="0" smtClean="0"/>
            </a:br>
            <a:r>
              <a:rPr lang="pt-BR" dirty="0">
                <a:hlinkClick r:id="rId3"/>
              </a:rPr>
              <a:t>http://faculty.washington.edu/agg/pdf/RevisedTop10.29Jan04.pdf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3436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468313" y="1557338"/>
            <a:ext cx="8280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b="1" dirty="0" smtClean="0"/>
              <a:t>What happens </a:t>
            </a:r>
            <a:r>
              <a:rPr lang="en-US" b="1" dirty="0" smtClean="0"/>
              <a:t>if someone says something as:</a:t>
            </a:r>
            <a:endParaRPr lang="fr-FR" b="1" dirty="0"/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611188" y="3470275"/>
            <a:ext cx="828198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en-US" b="1" dirty="0"/>
          </a:p>
          <a:p>
            <a:pPr algn="ctr" eaLnBrk="1" hangingPunct="1"/>
            <a:endParaRPr lang="en-US" b="1" dirty="0"/>
          </a:p>
          <a:p>
            <a:pPr algn="ctr" eaLnBrk="1" hangingPunct="1"/>
            <a:r>
              <a:rPr lang="en-US" sz="2400" b="1" dirty="0" smtClean="0"/>
              <a:t>The Clown jumped for </a:t>
            </a:r>
            <a:r>
              <a:rPr lang="en-US" sz="2400" b="1" dirty="0"/>
              <a:t>10 </a:t>
            </a:r>
            <a:r>
              <a:rPr lang="en-US" sz="2400" b="1" dirty="0" smtClean="0"/>
              <a:t>minutes?</a:t>
            </a:r>
            <a:endParaRPr lang="en-US" sz="2400" b="1" dirty="0"/>
          </a:p>
          <a:p>
            <a:pPr algn="ctr" eaLnBrk="1" hangingPunct="1"/>
            <a:endParaRPr lang="en-US" sz="2400" b="1" dirty="0"/>
          </a:p>
        </p:txBody>
      </p:sp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1403350" y="838200"/>
            <a:ext cx="6553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 smtClean="0"/>
              <a:t>Aspectual </a:t>
            </a:r>
            <a:r>
              <a:rPr lang="en-US" sz="2800" b="1" dirty="0" smtClean="0"/>
              <a:t>Coercion?</a:t>
            </a:r>
            <a:endParaRPr lang="fr-FR" sz="2800" b="1" dirty="0"/>
          </a:p>
        </p:txBody>
      </p:sp>
      <p:pic>
        <p:nvPicPr>
          <p:cNvPr id="3079" name="Picture 7" descr="palhaço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437063"/>
            <a:ext cx="154305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2195736" y="4509120"/>
            <a:ext cx="74168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err="1" smtClean="0"/>
              <a:t>This</a:t>
            </a:r>
            <a:r>
              <a:rPr lang="pt-BR" b="1" dirty="0" smtClean="0"/>
              <a:t> </a:t>
            </a:r>
            <a:r>
              <a:rPr lang="pt-BR" b="1" dirty="0" err="1" smtClean="0"/>
              <a:t>trick</a:t>
            </a:r>
            <a:r>
              <a:rPr lang="pt-BR" b="1" dirty="0" smtClean="0"/>
              <a:t> </a:t>
            </a:r>
            <a:r>
              <a:rPr lang="pt-BR" b="1" dirty="0" err="1" smtClean="0"/>
              <a:t>work</a:t>
            </a:r>
            <a:r>
              <a:rPr lang="pt-BR" b="1" dirty="0" smtClean="0"/>
              <a:t> </a:t>
            </a:r>
            <a:r>
              <a:rPr lang="pt-BR" b="1" dirty="0" err="1" smtClean="0"/>
              <a:t>just</a:t>
            </a:r>
            <a:r>
              <a:rPr lang="pt-BR" b="1" dirty="0" smtClean="0"/>
              <a:t> for non-resultative </a:t>
            </a:r>
            <a:r>
              <a:rPr lang="pt-BR" b="1" dirty="0" err="1" smtClean="0"/>
              <a:t>punctuals</a:t>
            </a:r>
            <a:endParaRPr lang="pt-BR" b="1" dirty="0" smtClean="0"/>
          </a:p>
          <a:p>
            <a:pPr algn="ctr"/>
            <a:endParaRPr lang="pt-BR" dirty="0" smtClean="0"/>
          </a:p>
          <a:p>
            <a:pPr algn="ctr"/>
            <a:endParaRPr lang="pt-BR" dirty="0"/>
          </a:p>
          <a:p>
            <a:pPr algn="ctr"/>
            <a:r>
              <a:rPr lang="pt-BR" dirty="0" smtClean="0"/>
              <a:t>John </a:t>
            </a:r>
            <a:r>
              <a:rPr lang="pt-BR" dirty="0" err="1" smtClean="0"/>
              <a:t>dived</a:t>
            </a:r>
            <a:r>
              <a:rPr lang="pt-BR" dirty="0" smtClean="0"/>
              <a:t> </a:t>
            </a:r>
            <a:r>
              <a:rPr lang="pt-BR" dirty="0" err="1" smtClean="0"/>
              <a:t>all</a:t>
            </a:r>
            <a:r>
              <a:rPr lang="pt-BR" dirty="0" smtClean="0"/>
              <a:t>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day</a:t>
            </a:r>
            <a:r>
              <a:rPr lang="pt-BR" dirty="0" smtClean="0"/>
              <a:t> </a:t>
            </a:r>
            <a:r>
              <a:rPr lang="pt-BR" dirty="0" err="1" smtClean="0"/>
              <a:t>long</a:t>
            </a:r>
            <a:endParaRPr lang="pt-BR" dirty="0"/>
          </a:p>
          <a:p>
            <a:pPr algn="ctr"/>
            <a:endParaRPr lang="pt-BR" dirty="0" smtClean="0"/>
          </a:p>
          <a:p>
            <a:pPr algn="ctr"/>
            <a:r>
              <a:rPr lang="pt-BR" dirty="0" smtClean="0"/>
              <a:t>?The </a:t>
            </a:r>
            <a:r>
              <a:rPr lang="pt-BR" dirty="0" err="1" smtClean="0"/>
              <a:t>car</a:t>
            </a:r>
            <a:r>
              <a:rPr lang="pt-BR" dirty="0" smtClean="0"/>
              <a:t> </a:t>
            </a:r>
            <a:r>
              <a:rPr lang="pt-BR" dirty="0" err="1" smtClean="0"/>
              <a:t>crashed</a:t>
            </a:r>
            <a:r>
              <a:rPr lang="pt-BR" dirty="0" smtClean="0"/>
              <a:t> for 10 minutes</a:t>
            </a:r>
          </a:p>
          <a:p>
            <a:pPr algn="ctr"/>
            <a:r>
              <a:rPr lang="pt-BR" dirty="0" smtClean="0"/>
              <a:t>?The </a:t>
            </a:r>
            <a:r>
              <a:rPr lang="pt-BR" dirty="0" err="1" smtClean="0"/>
              <a:t>jar</a:t>
            </a:r>
            <a:r>
              <a:rPr lang="pt-BR" dirty="0" smtClean="0"/>
              <a:t> </a:t>
            </a:r>
            <a:r>
              <a:rPr lang="pt-BR" dirty="0" err="1" smtClean="0"/>
              <a:t>broke</a:t>
            </a:r>
            <a:r>
              <a:rPr lang="pt-BR" dirty="0" smtClean="0"/>
              <a:t> </a:t>
            </a:r>
            <a:r>
              <a:rPr lang="pt-BR" dirty="0" err="1" smtClean="0"/>
              <a:t>all</a:t>
            </a:r>
            <a:r>
              <a:rPr lang="pt-BR" dirty="0" smtClean="0"/>
              <a:t>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day</a:t>
            </a:r>
            <a:r>
              <a:rPr lang="pt-BR" dirty="0" smtClean="0"/>
              <a:t> </a:t>
            </a:r>
            <a:r>
              <a:rPr lang="pt-BR" dirty="0" err="1" smtClean="0"/>
              <a:t>long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0168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.00023 C -0.0059 -0.19167 -0.01163 -0.38335 -0.04844 -0.49757 C -0.08524 -0.61179 -0.16753 -0.64462 -0.22153 -0.68532 C -0.27535 -0.72578 -0.31597 -0.72647 -0.37257 -0.73965 C -0.42934 -0.75329 -0.51042 -0.76139 -0.56111 -0.76578 C -0.6118 -0.77017 -0.65295 -0.79121 -0.67656 -0.76578 C -0.70017 -0.74034 -0.69271 -0.65202 -0.70312 -0.61318 C -0.71354 -0.57433 -0.73021 -0.56578 -0.73889 -0.53248 C -0.74774 -0.49896 -0.74566 -0.44393 -0.75608 -0.41271 C -0.76649 -0.3815 -0.7934 -0.38358 -0.80121 -0.34474 C -0.80885 -0.30613 -0.80278 -0.2289 -0.80278 -0.17896 C -0.80278 -0.12855 -0.80087 -0.0867 -0.80121 -0.04347 C -0.80156 -0.00046 -0.80382 0.0585 -0.80434 0.07861 " pathEditMode="relative" rAng="0" ptsTypes="aaaaaaaaaaaaA">
                                      <p:cBhvr>
                                        <p:cTn id="18" dur="5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451" y="-35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3021 0.10358 C -0.72136 -0.04994 -0.71233 -0.2037 -0.70469 -0.20948 C -0.6974 -0.21526 -0.69323 0.06682 -0.68559 0.06936 C -0.67813 0.07191 -0.67257 -0.19514 -0.66042 -0.19445 C -0.64809 -0.19376 -0.62292 0.12509 -0.6125 0.07376 C -0.60226 0.02289 -0.60591 -0.49827 -0.59827 -0.50104 C -0.5908 -0.50405 -0.58872 0.08786 -0.5665 0.05711 C -0.54445 0.02613 -0.4948 -0.69133 -0.46493 -0.68717 C -0.43525 -0.68324 -0.36042 0.04046 -0.38889 0.08208 C -0.41702 0.12416 -0.65035 -0.43815 -0.63473 -0.43561 C -0.61927 -0.43306 -0.34636 0.13734 -0.29532 0.09711 C -0.2441 0.05665 -0.35139 -0.67514 -0.32691 -0.67861 C -0.30261 -0.68231 -0.18351 0.07399 -0.14931 0.07584 C -0.11493 0.07769 -0.14236 -0.66613 -0.12205 -0.66798 C -0.10191 -0.66983 -0.0533 0.06266 -0.02865 0.0652 C -0.00365 0.06775 0.00295 -0.65295 0.02708 -0.65318 C 0.05121 -0.65341 0.12829 0.05665 0.11579 0.06312 C 0.10364 0.06983 -0.00052 -0.60855 -0.0474 -0.61341 C -0.09462 -0.61803 -0.12205 0.04671 -0.1665 0.03584 C -0.21094 0.02497 -0.26927 -0.68139 -0.31407 -0.67861 C -0.35921 -0.67607 -0.47726 0.0074 -0.43646 0.05064 C -0.39549 0.09364 -0.15157 -0.42428 -0.06962 -0.42081 C 0.01215 -0.41734 0.13333 0.08393 0.05416 0.07168 C -0.02518 0.05942 -0.50539 -0.48647 -0.54584 -0.4948 C -0.58629 -0.50335 -0.27275 0.02035 -0.18872 0.02104 C -0.10469 0.02173 -0.08907 -0.50913 -0.04132 -0.4904 C 0.00659 -0.47168 0.14236 0.14844 0.09861 0.13295 C 0.05468 0.11769 -0.19462 -0.56925 -0.30486 -0.58358 C -0.41511 -0.59815 -0.49931 0.03838 -0.56355 0.04647 C -0.62743 0.05457 -0.65643 -0.54243 -0.68872 -0.5348 C -0.72101 -0.52763 -0.77518 0.08647 -0.75695 0.09087 C -0.73889 0.09503 -0.63021 -0.51283 -0.58091 -0.5096 C -0.53125 -0.50636 -0.51702 0.11191 -0.46042 0.10983 C -0.40382 0.10775 -0.27292 -0.5274 -0.24115 -0.52254 C -0.20938 -0.51746 -0.29202 0.1385 -0.2698 0.13919 C -0.24723 0.13988 -0.13716 -0.50127 -0.10625 -0.51792 C -0.07552 -0.53457 -0.01129 0.0252 -0.08403 0.04 C -0.15695 0.0548 -0.42743 -0.43723 -0.54289 -0.42913 C -0.65816 -0.42104 -0.85018 0.10428 -0.77605 0.08879 C -0.70191 0.07306 -0.22986 -0.51168 -0.09827 -0.52254 C 0.03316 -0.53295 -0.02361 -0.0104 0.01267 0.0252 C 0.0493 0.06035 0.14652 -0.22127 0.12083 -0.31098 C 0.09496 -0.40046 -0.07622 -0.56509 -0.14289 -0.51376 C -0.20938 -0.46266 -0.20469 -0.11214 -0.27778 -0.00462 C -0.3507 0.10335 -0.52674 0.20393 -0.58091 0.13295 C -0.63473 0.0622 -0.62709 -0.39121 -0.60139 -0.42913 C -0.57587 -0.46705 -0.49063 -0.17803 -0.42691 -0.09526 C -0.36355 -0.01272 -0.25973 0.1378 -0.22049 0.06728 C -0.18125 -0.00324 -0.22101 -0.50312 -0.19184 -0.51792 C -0.16285 -0.53272 -0.09688 -0.01942 -0.04584 -0.02127 C 0.00503 -0.02312 0.20885 -0.52879 0.11423 -0.52879 C 0.01961 -0.52879 -0.49462 -0.01988 -0.61424 -0.02127 C -0.73386 -0.02266 -0.65486 -0.56786 -0.60296 -0.53711 C -0.55122 -0.50636 -0.37483 0.14705 -0.30296 0.16277 C -0.23108 0.17827 -0.2224 -0.42035 -0.17153 -0.44416 C -0.12032 -0.46751 0.03281 0.01572 0.00329 0.02104 C -0.02639 0.02636 -0.24914 -0.42104 -0.34914 -0.41249 C -0.44931 -0.4037 -0.53611 0.05757 -0.59688 0.07376 C -0.6573 0.09017 -0.75799 -0.31838 -0.7125 -0.31514 C -0.66719 -0.31191 -0.41302 0.12208 -0.32379 0.09295 C -0.23438 0.06358 -0.229 -0.4911 -0.17622 -0.4904 C -0.12327 -0.48971 -0.05278 0.13318 -0.00625 0.09711 C 0.04027 0.06058 0.19027 -0.66705 0.10312 -0.70821 C 0.01614 -0.74936 -0.39827 -0.16231 -0.52848 -0.15029 C -0.65903 -0.13803 -0.73594 -0.69364 -0.67917 -0.63422 C -0.62257 -0.57503 -0.27171 0.21364 -0.18872 0.20509 C -0.10573 0.19653 -0.1099 -0.67931 -0.18073 -0.68509 C -0.25157 -0.69087 -0.64115 0.10798 -0.61424 0.1711 C -0.58733 0.23422 -0.13195 -0.2985 -0.0191 -0.30682 C 0.09409 -0.31491 0.16111 0.1422 0.06371 0.12046 C -0.03386 0.0985 -0.4783 -0.44416 -0.60469 -0.43769 C -0.73108 -0.43144 -0.71337 -0.13688 -0.69514 0.15815 " pathEditMode="relative" rAng="0" ptsTypes="aaaaaaaaaaaaaaaaaaaaaaaaaaaaaaaaaaaaaaaaaaaaaaaaaaaaaaaaaaaaaaaaaaaaaaaA">
                                      <p:cBhvr>
                                        <p:cTn id="22" dur="5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411760" y="234888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 smtClean="0">
                <a:solidFill>
                  <a:schemeClr val="bg1"/>
                </a:solidFill>
              </a:rPr>
              <a:t>p</a:t>
            </a:r>
            <a:r>
              <a:rPr lang="pt-BR" dirty="0" err="1" smtClean="0">
                <a:solidFill>
                  <a:schemeClr val="bg1"/>
                </a:solidFill>
              </a:rPr>
              <a:t>unctuel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292080" y="2337387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 smtClean="0">
                <a:solidFill>
                  <a:schemeClr val="bg1"/>
                </a:solidFill>
              </a:rPr>
              <a:t>d</a:t>
            </a:r>
            <a:r>
              <a:rPr lang="pt-BR" dirty="0" err="1" smtClean="0">
                <a:solidFill>
                  <a:schemeClr val="bg1"/>
                </a:solidFill>
              </a:rPr>
              <a:t>urative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995936" y="334770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 smtClean="0">
                <a:solidFill>
                  <a:schemeClr val="bg1"/>
                </a:solidFill>
              </a:rPr>
              <a:t>marcher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8" name="Elipse 7"/>
          <p:cNvSpPr/>
          <p:nvPr/>
        </p:nvSpPr>
        <p:spPr>
          <a:xfrm>
            <a:off x="4499992" y="3347700"/>
            <a:ext cx="108012" cy="813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191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411760" y="234888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 smtClean="0">
                <a:solidFill>
                  <a:schemeClr val="bg1"/>
                </a:solidFill>
              </a:rPr>
              <a:t>seconde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292080" y="2337387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minute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995936" y="334770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 smtClean="0">
                <a:solidFill>
                  <a:schemeClr val="bg1"/>
                </a:solidFill>
              </a:rPr>
              <a:t>marcher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8" name="Elipse 7"/>
          <p:cNvSpPr/>
          <p:nvPr/>
        </p:nvSpPr>
        <p:spPr>
          <a:xfrm>
            <a:off x="4499992" y="3347700"/>
            <a:ext cx="108012" cy="813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191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411760" y="2348880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>
                <a:solidFill>
                  <a:schemeClr val="bg1"/>
                </a:solidFill>
              </a:rPr>
              <a:t>p</a:t>
            </a:r>
            <a:r>
              <a:rPr lang="pt-BR" dirty="0" err="1" smtClean="0">
                <a:solidFill>
                  <a:schemeClr val="bg1"/>
                </a:solidFill>
              </a:rPr>
              <a:t>unctuel</a:t>
            </a:r>
            <a:r>
              <a:rPr lang="pt-BR" dirty="0" smtClean="0">
                <a:solidFill>
                  <a:schemeClr val="bg1"/>
                </a:solidFill>
              </a:rPr>
              <a:t/>
            </a:r>
            <a:br>
              <a:rPr lang="pt-BR" dirty="0" smtClean="0">
                <a:solidFill>
                  <a:schemeClr val="bg1"/>
                </a:solidFill>
              </a:rPr>
            </a:br>
            <a:r>
              <a:rPr lang="pt-BR" dirty="0" err="1">
                <a:solidFill>
                  <a:schemeClr val="bg1"/>
                </a:solidFill>
              </a:rPr>
              <a:t>s</a:t>
            </a:r>
            <a:r>
              <a:rPr lang="pt-BR" dirty="0" err="1" smtClean="0">
                <a:solidFill>
                  <a:schemeClr val="bg1"/>
                </a:solidFill>
              </a:rPr>
              <a:t>econde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292080" y="2337387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>
                <a:solidFill>
                  <a:schemeClr val="bg1"/>
                </a:solidFill>
              </a:rPr>
              <a:t>d</a:t>
            </a:r>
            <a:r>
              <a:rPr lang="pt-BR" dirty="0" err="1" smtClean="0">
                <a:solidFill>
                  <a:schemeClr val="bg1"/>
                </a:solidFill>
              </a:rPr>
              <a:t>urative</a:t>
            </a:r>
            <a:r>
              <a:rPr lang="pt-BR" dirty="0" smtClean="0">
                <a:solidFill>
                  <a:schemeClr val="bg1"/>
                </a:solidFill>
              </a:rPr>
              <a:t/>
            </a:r>
            <a:br>
              <a:rPr lang="pt-BR" dirty="0" smtClean="0">
                <a:solidFill>
                  <a:schemeClr val="bg1"/>
                </a:solidFill>
              </a:rPr>
            </a:br>
            <a:r>
              <a:rPr lang="pt-BR" dirty="0" smtClean="0">
                <a:solidFill>
                  <a:schemeClr val="bg1"/>
                </a:solidFill>
              </a:rPr>
              <a:t>minute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995936" y="334770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 smtClean="0">
                <a:solidFill>
                  <a:schemeClr val="bg1"/>
                </a:solidFill>
              </a:rPr>
              <a:t>marcher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8" name="Elipse 7"/>
          <p:cNvSpPr/>
          <p:nvPr/>
        </p:nvSpPr>
        <p:spPr>
          <a:xfrm>
            <a:off x="4499992" y="3347700"/>
            <a:ext cx="108012" cy="813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138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411760" y="2348880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>
                <a:solidFill>
                  <a:schemeClr val="bg1"/>
                </a:solidFill>
              </a:rPr>
              <a:t>p</a:t>
            </a:r>
            <a:r>
              <a:rPr lang="pt-BR" dirty="0" err="1" smtClean="0">
                <a:solidFill>
                  <a:schemeClr val="bg1"/>
                </a:solidFill>
              </a:rPr>
              <a:t>unctuel</a:t>
            </a:r>
            <a:r>
              <a:rPr lang="pt-BR" dirty="0" smtClean="0">
                <a:solidFill>
                  <a:schemeClr val="bg1"/>
                </a:solidFill>
              </a:rPr>
              <a:t/>
            </a:r>
            <a:br>
              <a:rPr lang="pt-BR" dirty="0" smtClean="0">
                <a:solidFill>
                  <a:schemeClr val="bg1"/>
                </a:solidFill>
              </a:rPr>
            </a:br>
            <a:r>
              <a:rPr lang="pt-BR" dirty="0" err="1" smtClean="0">
                <a:solidFill>
                  <a:schemeClr val="bg1"/>
                </a:solidFill>
              </a:rPr>
              <a:t>heure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292080" y="2337387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>
                <a:solidFill>
                  <a:schemeClr val="bg1"/>
                </a:solidFill>
              </a:rPr>
              <a:t>d</a:t>
            </a:r>
            <a:r>
              <a:rPr lang="pt-BR" dirty="0" err="1" smtClean="0">
                <a:solidFill>
                  <a:schemeClr val="bg1"/>
                </a:solidFill>
              </a:rPr>
              <a:t>urative</a:t>
            </a:r>
            <a:r>
              <a:rPr lang="pt-BR" dirty="0" smtClean="0">
                <a:solidFill>
                  <a:schemeClr val="bg1"/>
                </a:solidFill>
              </a:rPr>
              <a:t/>
            </a:r>
            <a:br>
              <a:rPr lang="pt-BR" dirty="0" smtClean="0">
                <a:solidFill>
                  <a:schemeClr val="bg1"/>
                </a:solidFill>
              </a:rPr>
            </a:br>
            <a:r>
              <a:rPr lang="pt-BR" dirty="0" err="1" smtClean="0">
                <a:solidFill>
                  <a:schemeClr val="bg1"/>
                </a:solidFill>
              </a:rPr>
              <a:t>seconde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995936" y="334770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 smtClean="0">
                <a:solidFill>
                  <a:schemeClr val="bg1"/>
                </a:solidFill>
              </a:rPr>
              <a:t>marcher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8" name="Elipse 7"/>
          <p:cNvSpPr/>
          <p:nvPr/>
        </p:nvSpPr>
        <p:spPr>
          <a:xfrm>
            <a:off x="4499992" y="3347700"/>
            <a:ext cx="108012" cy="813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508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096238"/>
              </p:ext>
            </p:extLst>
          </p:nvPr>
        </p:nvGraphicFramePr>
        <p:xfrm>
          <a:off x="251520" y="980728"/>
          <a:ext cx="8568952" cy="45965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/>
                <a:gridCol w="1224136"/>
                <a:gridCol w="1224136"/>
                <a:gridCol w="1224136"/>
                <a:gridCol w="1224136"/>
                <a:gridCol w="1224136"/>
                <a:gridCol w="1224136"/>
              </a:tblGrid>
              <a:tr h="438049">
                <a:tc>
                  <a:txBody>
                    <a:bodyPr/>
                    <a:lstStyle/>
                    <a:p>
                      <a:pPr algn="ctr"/>
                      <a:r>
                        <a:rPr lang="pt-BR" dirty="0" err="1" smtClean="0"/>
                        <a:t>Version</a:t>
                      </a:r>
                      <a:r>
                        <a:rPr lang="pt-BR" dirty="0" smtClean="0"/>
                        <a:t/>
                      </a:r>
                      <a:br>
                        <a:rPr lang="pt-BR" dirty="0" smtClean="0"/>
                      </a:br>
                      <a:r>
                        <a:rPr lang="pt-BR" dirty="0" err="1" smtClean="0"/>
                        <a:t>Blocks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6</a:t>
                      </a:r>
                      <a:endParaRPr lang="pt-BR" dirty="0"/>
                    </a:p>
                  </a:txBody>
                  <a:tcPr/>
                </a:tc>
              </a:tr>
              <a:tr h="756084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</a:t>
                      </a:r>
                      <a:endParaRPr lang="pt-BR" dirty="0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pt-BR" dirty="0" err="1" smtClean="0"/>
                        <a:t>punctual</a:t>
                      </a:r>
                      <a:endParaRPr lang="pt-BR" dirty="0" smtClean="0"/>
                    </a:p>
                    <a:p>
                      <a:pPr algn="ctr"/>
                      <a:endParaRPr lang="pt-BR" dirty="0" smtClean="0"/>
                    </a:p>
                    <a:p>
                      <a:pPr algn="ctr"/>
                      <a:r>
                        <a:rPr lang="pt-BR" dirty="0" err="1" smtClean="0"/>
                        <a:t>durative</a:t>
                      </a:r>
                      <a:endParaRPr lang="pt-BR" dirty="0"/>
                    </a:p>
                  </a:txBody>
                  <a:tcPr anchor="ctr"/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pt-BR" dirty="0" err="1" smtClean="0"/>
                        <a:t>durative</a:t>
                      </a:r>
                      <a:endParaRPr lang="pt-BR" dirty="0" smtClean="0"/>
                    </a:p>
                    <a:p>
                      <a:pPr algn="ctr"/>
                      <a:endParaRPr lang="pt-BR" dirty="0" smtClean="0"/>
                    </a:p>
                    <a:p>
                      <a:pPr algn="ctr"/>
                      <a:r>
                        <a:rPr lang="pt-BR" dirty="0" err="1" smtClean="0"/>
                        <a:t>punctual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err="1" smtClean="0"/>
                        <a:t>sec</a:t>
                      </a:r>
                      <a:r>
                        <a:rPr lang="pt-BR" dirty="0" smtClean="0"/>
                        <a:t>-min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err="1" smtClean="0"/>
                        <a:t>min-sec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err="1" smtClean="0"/>
                        <a:t>sec</a:t>
                      </a:r>
                      <a:r>
                        <a:rPr lang="pt-BR" baseline="0" dirty="0" smtClean="0"/>
                        <a:t>      min</a:t>
                      </a:r>
                    </a:p>
                    <a:p>
                      <a:pPr algn="ctr"/>
                      <a:r>
                        <a:rPr lang="pt-BR" baseline="0" dirty="0" err="1" smtClean="0"/>
                        <a:t>punc</a:t>
                      </a:r>
                      <a:r>
                        <a:rPr lang="pt-BR" baseline="0" dirty="0" smtClean="0"/>
                        <a:t>    </a:t>
                      </a:r>
                      <a:r>
                        <a:rPr lang="pt-BR" baseline="0" dirty="0" err="1" smtClean="0"/>
                        <a:t>dur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min       </a:t>
                      </a:r>
                      <a:r>
                        <a:rPr lang="pt-BR" dirty="0" err="1" smtClean="0"/>
                        <a:t>sec</a:t>
                      </a:r>
                      <a:endParaRPr lang="pt-BR" dirty="0" smtClean="0"/>
                    </a:p>
                    <a:p>
                      <a:pPr algn="ctr"/>
                      <a:r>
                        <a:rPr lang="pt-BR" dirty="0" err="1" smtClean="0"/>
                        <a:t>punc</a:t>
                      </a:r>
                      <a:r>
                        <a:rPr lang="pt-BR" dirty="0" smtClean="0"/>
                        <a:t>    </a:t>
                      </a:r>
                      <a:r>
                        <a:rPr lang="pt-BR" dirty="0" err="1" smtClean="0"/>
                        <a:t>dur</a:t>
                      </a:r>
                      <a:endParaRPr lang="pt-BR" dirty="0"/>
                    </a:p>
                  </a:txBody>
                  <a:tcPr/>
                </a:tc>
              </a:tr>
              <a:tr h="438049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B</a:t>
                      </a:r>
                      <a:endParaRPr lang="pt-B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min-</a:t>
                      </a:r>
                      <a:r>
                        <a:rPr lang="pt-BR" dirty="0" err="1" smtClean="0"/>
                        <a:t>heure</a:t>
                      </a:r>
                      <a:endParaRPr lang="pt-B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err="1" smtClean="0"/>
                        <a:t>heure</a:t>
                      </a:r>
                      <a:r>
                        <a:rPr lang="pt-BR" dirty="0" smtClean="0"/>
                        <a:t>-min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min      </a:t>
                      </a:r>
                      <a:r>
                        <a:rPr lang="pt-BR" dirty="0" err="1" smtClean="0"/>
                        <a:t>heu</a:t>
                      </a:r>
                      <a:r>
                        <a:rPr lang="pt-BR" dirty="0" smtClean="0"/>
                        <a:t/>
                      </a:r>
                      <a:br>
                        <a:rPr lang="pt-BR" dirty="0" smtClean="0"/>
                      </a:br>
                      <a:r>
                        <a:rPr lang="pt-BR" dirty="0" err="1" smtClean="0"/>
                        <a:t>punc</a:t>
                      </a:r>
                      <a:r>
                        <a:rPr lang="pt-BR" dirty="0" smtClean="0"/>
                        <a:t>    </a:t>
                      </a:r>
                      <a:r>
                        <a:rPr lang="pt-BR" dirty="0" err="1" smtClean="0"/>
                        <a:t>dur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err="1" smtClean="0"/>
                        <a:t>heu</a:t>
                      </a:r>
                      <a:r>
                        <a:rPr lang="pt-BR" dirty="0" smtClean="0"/>
                        <a:t>     min</a:t>
                      </a:r>
                      <a:br>
                        <a:rPr lang="pt-BR" dirty="0" smtClean="0"/>
                      </a:br>
                      <a:r>
                        <a:rPr lang="pt-BR" dirty="0" err="1" smtClean="0"/>
                        <a:t>punc</a:t>
                      </a:r>
                      <a:r>
                        <a:rPr lang="pt-BR" dirty="0" smtClean="0"/>
                        <a:t>   </a:t>
                      </a:r>
                      <a:r>
                        <a:rPr lang="pt-BR" dirty="0" err="1" smtClean="0"/>
                        <a:t>dur</a:t>
                      </a:r>
                      <a:endParaRPr lang="pt-BR" dirty="0"/>
                    </a:p>
                  </a:txBody>
                  <a:tcPr/>
                </a:tc>
              </a:tr>
              <a:tr h="438049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C</a:t>
                      </a:r>
                      <a:endParaRPr lang="pt-B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err="1" smtClean="0"/>
                        <a:t>jour-heu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err="1" smtClean="0"/>
                        <a:t>heu-jour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err="1" smtClean="0"/>
                        <a:t>heu</a:t>
                      </a:r>
                      <a:r>
                        <a:rPr lang="pt-BR" dirty="0" smtClean="0"/>
                        <a:t>     </a:t>
                      </a:r>
                      <a:r>
                        <a:rPr lang="pt-BR" dirty="0" err="1" smtClean="0"/>
                        <a:t>jour</a:t>
                      </a:r>
                      <a:r>
                        <a:rPr lang="pt-BR" dirty="0" smtClean="0"/>
                        <a:t/>
                      </a:r>
                      <a:br>
                        <a:rPr lang="pt-BR" dirty="0" smtClean="0"/>
                      </a:br>
                      <a:r>
                        <a:rPr lang="pt-BR" dirty="0" err="1" smtClean="0"/>
                        <a:t>punc</a:t>
                      </a:r>
                      <a:r>
                        <a:rPr lang="pt-BR" dirty="0" smtClean="0"/>
                        <a:t>  </a:t>
                      </a:r>
                      <a:r>
                        <a:rPr lang="pt-BR" dirty="0" err="1" smtClean="0"/>
                        <a:t>dur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err="1" smtClean="0"/>
                        <a:t>jour</a:t>
                      </a:r>
                      <a:r>
                        <a:rPr lang="pt-BR" dirty="0" smtClean="0"/>
                        <a:t>    </a:t>
                      </a:r>
                      <a:r>
                        <a:rPr lang="pt-BR" dirty="0" err="1" smtClean="0"/>
                        <a:t>heu</a:t>
                      </a:r>
                      <a:r>
                        <a:rPr lang="pt-BR" dirty="0" smtClean="0"/>
                        <a:t/>
                      </a:r>
                      <a:br>
                        <a:rPr lang="pt-BR" dirty="0" smtClean="0"/>
                      </a:br>
                      <a:r>
                        <a:rPr lang="pt-BR" dirty="0" err="1" smtClean="0"/>
                        <a:t>punc</a:t>
                      </a:r>
                      <a:r>
                        <a:rPr lang="pt-BR" dirty="0" smtClean="0"/>
                        <a:t>  </a:t>
                      </a:r>
                      <a:r>
                        <a:rPr lang="pt-BR" dirty="0" err="1" smtClean="0"/>
                        <a:t>dur</a:t>
                      </a:r>
                      <a:endParaRPr lang="pt-BR" dirty="0"/>
                    </a:p>
                  </a:txBody>
                  <a:tcPr/>
                </a:tc>
              </a:tr>
              <a:tr h="438049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D</a:t>
                      </a:r>
                      <a:endParaRPr lang="pt-B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err="1" smtClean="0"/>
                        <a:t>sec</a:t>
                      </a:r>
                      <a:r>
                        <a:rPr lang="pt-BR" dirty="0" smtClean="0"/>
                        <a:t> - </a:t>
                      </a:r>
                      <a:r>
                        <a:rPr lang="pt-BR" dirty="0" err="1" smtClean="0"/>
                        <a:t>heu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err="1" smtClean="0"/>
                        <a:t>heu</a:t>
                      </a:r>
                      <a:r>
                        <a:rPr lang="pt-BR" dirty="0" smtClean="0"/>
                        <a:t> – </a:t>
                      </a:r>
                      <a:r>
                        <a:rPr lang="pt-BR" dirty="0" err="1" smtClean="0"/>
                        <a:t>sec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err="1" smtClean="0"/>
                        <a:t>sec</a:t>
                      </a:r>
                      <a:r>
                        <a:rPr lang="pt-BR" dirty="0" smtClean="0"/>
                        <a:t>     </a:t>
                      </a:r>
                      <a:r>
                        <a:rPr lang="pt-BR" dirty="0" err="1" smtClean="0"/>
                        <a:t>heu</a:t>
                      </a:r>
                      <a:r>
                        <a:rPr lang="pt-BR" dirty="0" smtClean="0"/>
                        <a:t/>
                      </a:r>
                      <a:br>
                        <a:rPr lang="pt-BR" dirty="0" smtClean="0"/>
                      </a:br>
                      <a:r>
                        <a:rPr lang="pt-BR" dirty="0" err="1" smtClean="0"/>
                        <a:t>punc</a:t>
                      </a:r>
                      <a:r>
                        <a:rPr lang="pt-BR" dirty="0" smtClean="0"/>
                        <a:t>  </a:t>
                      </a:r>
                      <a:r>
                        <a:rPr lang="pt-BR" dirty="0" err="1" smtClean="0"/>
                        <a:t>dur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err="1" smtClean="0"/>
                        <a:t>heu</a:t>
                      </a:r>
                      <a:r>
                        <a:rPr lang="pt-BR" dirty="0" smtClean="0"/>
                        <a:t>    </a:t>
                      </a:r>
                      <a:r>
                        <a:rPr lang="pt-BR" dirty="0" err="1" smtClean="0"/>
                        <a:t>sec</a:t>
                      </a:r>
                      <a:r>
                        <a:rPr lang="pt-BR" dirty="0" smtClean="0"/>
                        <a:t/>
                      </a:r>
                      <a:br>
                        <a:rPr lang="pt-BR" dirty="0" smtClean="0"/>
                      </a:br>
                      <a:r>
                        <a:rPr lang="pt-BR" dirty="0" err="1" smtClean="0"/>
                        <a:t>punc</a:t>
                      </a:r>
                      <a:r>
                        <a:rPr lang="pt-BR" dirty="0" smtClean="0"/>
                        <a:t>  </a:t>
                      </a:r>
                      <a:r>
                        <a:rPr lang="pt-BR" dirty="0" err="1" smtClean="0"/>
                        <a:t>dur</a:t>
                      </a:r>
                      <a:endParaRPr lang="pt-BR" dirty="0"/>
                    </a:p>
                  </a:txBody>
                  <a:tcPr/>
                </a:tc>
              </a:tr>
              <a:tr h="438049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E</a:t>
                      </a:r>
                      <a:endParaRPr lang="pt-B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err="1" smtClean="0"/>
                        <a:t>sec</a:t>
                      </a:r>
                      <a:r>
                        <a:rPr lang="pt-BR" dirty="0" smtClean="0"/>
                        <a:t> - </a:t>
                      </a:r>
                      <a:r>
                        <a:rPr lang="pt-BR" dirty="0" err="1" smtClean="0"/>
                        <a:t>jour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err="1" smtClean="0"/>
                        <a:t>jour</a:t>
                      </a:r>
                      <a:r>
                        <a:rPr lang="pt-BR" dirty="0" smtClean="0"/>
                        <a:t> – </a:t>
                      </a:r>
                      <a:r>
                        <a:rPr lang="pt-BR" dirty="0" err="1" smtClean="0"/>
                        <a:t>sec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err="1" smtClean="0"/>
                        <a:t>sec</a:t>
                      </a:r>
                      <a:r>
                        <a:rPr lang="pt-BR" dirty="0" smtClean="0"/>
                        <a:t>     </a:t>
                      </a:r>
                      <a:r>
                        <a:rPr lang="pt-BR" dirty="0" err="1" smtClean="0"/>
                        <a:t>jour</a:t>
                      </a:r>
                      <a:r>
                        <a:rPr lang="pt-BR" dirty="0" smtClean="0"/>
                        <a:t/>
                      </a:r>
                      <a:br>
                        <a:rPr lang="pt-BR" dirty="0" smtClean="0"/>
                      </a:br>
                      <a:r>
                        <a:rPr lang="pt-BR" dirty="0" err="1" smtClean="0"/>
                        <a:t>punc</a:t>
                      </a:r>
                      <a:r>
                        <a:rPr lang="pt-BR" dirty="0" smtClean="0"/>
                        <a:t>  </a:t>
                      </a:r>
                      <a:r>
                        <a:rPr lang="pt-BR" dirty="0" err="1" smtClean="0"/>
                        <a:t>dur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err="1" smtClean="0"/>
                        <a:t>jour</a:t>
                      </a:r>
                      <a:r>
                        <a:rPr lang="pt-BR" dirty="0" smtClean="0"/>
                        <a:t>    </a:t>
                      </a:r>
                      <a:r>
                        <a:rPr lang="pt-BR" dirty="0" err="1" smtClean="0"/>
                        <a:t>sec</a:t>
                      </a:r>
                      <a:r>
                        <a:rPr lang="pt-BR" dirty="0" smtClean="0"/>
                        <a:t/>
                      </a:r>
                      <a:br>
                        <a:rPr lang="pt-BR" dirty="0" smtClean="0"/>
                      </a:br>
                      <a:r>
                        <a:rPr lang="pt-BR" dirty="0" err="1" smtClean="0"/>
                        <a:t>punc</a:t>
                      </a:r>
                      <a:r>
                        <a:rPr lang="pt-BR" dirty="0" smtClean="0"/>
                        <a:t>  </a:t>
                      </a:r>
                      <a:r>
                        <a:rPr lang="pt-BR" dirty="0" err="1" smtClean="0"/>
                        <a:t>dur</a:t>
                      </a:r>
                      <a:endParaRPr lang="pt-BR" dirty="0"/>
                    </a:p>
                  </a:txBody>
                  <a:tcPr/>
                </a:tc>
              </a:tr>
              <a:tr h="438049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F</a:t>
                      </a:r>
                      <a:endParaRPr lang="pt-B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min - </a:t>
                      </a:r>
                      <a:r>
                        <a:rPr lang="pt-BR" dirty="0" err="1" smtClean="0"/>
                        <a:t>jour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err="1" smtClean="0"/>
                        <a:t>jour</a:t>
                      </a:r>
                      <a:r>
                        <a:rPr lang="pt-BR" dirty="0" smtClean="0"/>
                        <a:t> - min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min     </a:t>
                      </a:r>
                      <a:r>
                        <a:rPr lang="pt-BR" dirty="0" err="1" smtClean="0"/>
                        <a:t>jour</a:t>
                      </a:r>
                      <a:r>
                        <a:rPr lang="pt-BR" dirty="0" smtClean="0"/>
                        <a:t/>
                      </a:r>
                      <a:br>
                        <a:rPr lang="pt-BR" dirty="0" smtClean="0"/>
                      </a:br>
                      <a:r>
                        <a:rPr lang="pt-BR" dirty="0" err="1" smtClean="0"/>
                        <a:t>punc</a:t>
                      </a:r>
                      <a:r>
                        <a:rPr lang="pt-BR" dirty="0" smtClean="0"/>
                        <a:t>  </a:t>
                      </a:r>
                      <a:r>
                        <a:rPr lang="pt-BR" dirty="0" err="1" smtClean="0"/>
                        <a:t>dur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err="1" smtClean="0"/>
                        <a:t>jour</a:t>
                      </a:r>
                      <a:r>
                        <a:rPr lang="pt-BR" dirty="0" smtClean="0"/>
                        <a:t>    min</a:t>
                      </a:r>
                      <a:br>
                        <a:rPr lang="pt-BR" dirty="0" smtClean="0"/>
                      </a:br>
                      <a:r>
                        <a:rPr lang="pt-BR" dirty="0" err="1" smtClean="0"/>
                        <a:t>punc</a:t>
                      </a:r>
                      <a:r>
                        <a:rPr lang="pt-BR" dirty="0" smtClean="0"/>
                        <a:t>  </a:t>
                      </a:r>
                      <a:r>
                        <a:rPr lang="pt-BR" dirty="0" err="1" smtClean="0"/>
                        <a:t>dur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34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6" name="Picture 4" descr="Resize of DSC03255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7154" name="Text Box 2"/>
          <p:cNvSpPr txBox="1">
            <a:spLocks noChangeArrowheads="1"/>
          </p:cNvSpPr>
          <p:nvPr/>
        </p:nvSpPr>
        <p:spPr bwMode="auto">
          <a:xfrm>
            <a:off x="2106488" y="5335468"/>
            <a:ext cx="6858000" cy="1261884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4000" dirty="0" err="1">
                <a:latin typeface="Forte" pitchFamily="66" charset="0"/>
              </a:rPr>
              <a:t>Thank</a:t>
            </a:r>
            <a:r>
              <a:rPr lang="pt-BR" sz="4000" dirty="0">
                <a:latin typeface="Forte" pitchFamily="66" charset="0"/>
              </a:rPr>
              <a:t> </a:t>
            </a:r>
            <a:r>
              <a:rPr lang="pt-BR" sz="4000" dirty="0" err="1">
                <a:latin typeface="Forte" pitchFamily="66" charset="0"/>
              </a:rPr>
              <a:t>you</a:t>
            </a:r>
            <a:r>
              <a:rPr lang="pt-BR" sz="4000" dirty="0">
                <a:latin typeface="Forte" pitchFamily="66" charset="0"/>
              </a:rPr>
              <a:t> for </a:t>
            </a:r>
            <a:r>
              <a:rPr lang="pt-BR" sz="4000" dirty="0" err="1">
                <a:latin typeface="Forte" pitchFamily="66" charset="0"/>
              </a:rPr>
              <a:t>your</a:t>
            </a:r>
            <a:r>
              <a:rPr lang="pt-BR" sz="4000" dirty="0">
                <a:latin typeface="Forte" pitchFamily="66" charset="0"/>
              </a:rPr>
              <a:t> Time!</a:t>
            </a:r>
          </a:p>
          <a:p>
            <a:pPr algn="ctr">
              <a:spcBef>
                <a:spcPct val="50000"/>
              </a:spcBef>
            </a:pPr>
            <a:r>
              <a:rPr lang="pt-BR" sz="2400" dirty="0" smtClean="0">
                <a:latin typeface="Arial Rounded MT Bold" pitchFamily="34" charset="0"/>
              </a:rPr>
              <a:t>motta@ufrj.br</a:t>
            </a:r>
            <a:endParaRPr lang="pt-BR" sz="2400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64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381000" y="6074132"/>
            <a:ext cx="84963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1400" dirty="0" smtClean="0"/>
              <a:t>Twice of rejection for “iterative coercion” condition in (a) than for other conditions </a:t>
            </a:r>
            <a:r>
              <a:rPr lang="en-US" sz="1400" dirty="0"/>
              <a:t>(</a:t>
            </a:r>
            <a:r>
              <a:rPr lang="en-US" sz="1400" dirty="0">
                <a:solidFill>
                  <a:srgbClr val="990000"/>
                </a:solidFill>
              </a:rPr>
              <a:t>19%, 7%, 8% e 9</a:t>
            </a:r>
            <a:r>
              <a:rPr lang="en-US" sz="1400" dirty="0" smtClean="0">
                <a:solidFill>
                  <a:srgbClr val="990000"/>
                </a:solidFill>
              </a:rPr>
              <a:t>%</a:t>
            </a:r>
            <a:r>
              <a:rPr lang="en-US" sz="1400" dirty="0" smtClean="0"/>
              <a:t>), and longer reading times in temporal modifiers area.</a:t>
            </a:r>
            <a:endParaRPr lang="fr-FR" sz="1400" dirty="0"/>
          </a:p>
        </p:txBody>
      </p:sp>
      <p:sp>
        <p:nvSpPr>
          <p:cNvPr id="293891" name="Text Box 5"/>
          <p:cNvSpPr txBox="1">
            <a:spLocks noChangeArrowheads="1"/>
          </p:cNvSpPr>
          <p:nvPr/>
        </p:nvSpPr>
        <p:spPr bwMode="auto">
          <a:xfrm>
            <a:off x="381000" y="1052736"/>
            <a:ext cx="8353425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spcBef>
                <a:spcPct val="50000"/>
              </a:spcBef>
              <a:buFontTx/>
              <a:buAutoNum type="alphaLcParenR"/>
              <a:defRPr/>
            </a:pPr>
            <a:r>
              <a:rPr lang="en-US" sz="1600" dirty="0" smtClean="0"/>
              <a:t>Even though </a:t>
            </a:r>
            <a:r>
              <a:rPr lang="en-US" sz="1600" b="1" dirty="0" smtClean="0"/>
              <a:t>/</a:t>
            </a:r>
            <a:r>
              <a:rPr lang="en-US" sz="1600" dirty="0" smtClean="0"/>
              <a:t> Howard </a:t>
            </a:r>
            <a:r>
              <a:rPr lang="en-US" sz="1600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[sent </a:t>
            </a:r>
            <a:r>
              <a:rPr lang="en-US" sz="1600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</a:t>
            </a:r>
            <a:r>
              <a:rPr lang="en-US" sz="1600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 large check]</a:t>
            </a:r>
            <a:r>
              <a:rPr lang="en-US" sz="1600" dirty="0" smtClean="0"/>
              <a:t> </a:t>
            </a:r>
            <a:r>
              <a:rPr lang="en-US" sz="1600" b="1" dirty="0" smtClean="0"/>
              <a:t>/</a:t>
            </a:r>
            <a:r>
              <a:rPr lang="en-US" sz="1600" dirty="0" smtClean="0"/>
              <a:t> to his daughter </a:t>
            </a:r>
            <a:r>
              <a:rPr lang="en-US" sz="1600" b="1" dirty="0" smtClean="0"/>
              <a:t>/ </a:t>
            </a:r>
            <a:r>
              <a:rPr lang="en-US" sz="1600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[for many years] </a:t>
            </a:r>
            <a:r>
              <a:rPr lang="en-US" sz="1600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 </a:t>
            </a:r>
            <a:r>
              <a:rPr lang="en-US" sz="1600" dirty="0" smtClean="0"/>
              <a:t>, she refused to accept his money</a:t>
            </a:r>
          </a:p>
          <a:p>
            <a:pPr algn="just">
              <a:spcBef>
                <a:spcPct val="50000"/>
              </a:spcBef>
              <a:buFontTx/>
              <a:buAutoNum type="alphaLcParenR"/>
              <a:defRPr/>
            </a:pPr>
            <a:r>
              <a:rPr lang="en-US" sz="1600" dirty="0" smtClean="0"/>
              <a:t>Even though </a:t>
            </a:r>
            <a:r>
              <a:rPr lang="en-US" sz="1600" b="1" dirty="0" smtClean="0"/>
              <a:t>/</a:t>
            </a:r>
            <a:r>
              <a:rPr lang="en-US" sz="1600" dirty="0" smtClean="0"/>
              <a:t> Howard </a:t>
            </a:r>
            <a:r>
              <a:rPr lang="en-US" sz="1600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[sent </a:t>
            </a:r>
            <a:r>
              <a:rPr lang="en-US" sz="1600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</a:t>
            </a:r>
            <a:r>
              <a:rPr lang="en-US" sz="1600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large checks]</a:t>
            </a:r>
            <a:r>
              <a:rPr lang="en-US" sz="1600" dirty="0" smtClean="0"/>
              <a:t> </a:t>
            </a:r>
            <a:r>
              <a:rPr lang="en-US" sz="1600" b="1" dirty="0" smtClean="0"/>
              <a:t>/</a:t>
            </a:r>
            <a:r>
              <a:rPr lang="en-US" sz="1600" dirty="0" smtClean="0"/>
              <a:t> to his daughter </a:t>
            </a:r>
            <a:r>
              <a:rPr lang="en-US" sz="1600" b="1" dirty="0" smtClean="0"/>
              <a:t>/ </a:t>
            </a:r>
            <a:r>
              <a:rPr lang="en-US" sz="1600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[for many years] </a:t>
            </a:r>
            <a:r>
              <a:rPr lang="en-US" sz="1600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 </a:t>
            </a:r>
            <a:r>
              <a:rPr lang="en-US" sz="1600" dirty="0" smtClean="0"/>
              <a:t>, she refused to accept his money</a:t>
            </a:r>
          </a:p>
          <a:p>
            <a:pPr algn="just">
              <a:spcBef>
                <a:spcPct val="50000"/>
              </a:spcBef>
              <a:buFontTx/>
              <a:buAutoNum type="alphaLcParenR"/>
              <a:defRPr/>
            </a:pPr>
            <a:r>
              <a:rPr lang="en-US" sz="1600" dirty="0" smtClean="0"/>
              <a:t>Even though </a:t>
            </a:r>
            <a:r>
              <a:rPr lang="en-US" sz="1600" b="1" dirty="0" smtClean="0"/>
              <a:t>/</a:t>
            </a:r>
            <a:r>
              <a:rPr lang="en-US" sz="1600" dirty="0" smtClean="0"/>
              <a:t> Howard </a:t>
            </a:r>
            <a:r>
              <a:rPr lang="en-US" sz="1600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[sent </a:t>
            </a:r>
            <a:r>
              <a:rPr lang="en-US" sz="1600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</a:t>
            </a:r>
            <a:r>
              <a:rPr lang="en-US" sz="1600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 large check]</a:t>
            </a:r>
            <a:r>
              <a:rPr lang="en-US" sz="1600" dirty="0" smtClean="0"/>
              <a:t> </a:t>
            </a:r>
            <a:r>
              <a:rPr lang="en-US" sz="1600" b="1" dirty="0" smtClean="0"/>
              <a:t>/</a:t>
            </a:r>
            <a:r>
              <a:rPr lang="en-US" sz="1600" dirty="0" smtClean="0"/>
              <a:t> to his daughter </a:t>
            </a:r>
            <a:r>
              <a:rPr lang="en-US" sz="1600" b="1" dirty="0" smtClean="0"/>
              <a:t>/ </a:t>
            </a:r>
            <a:r>
              <a:rPr lang="en-US" sz="1600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[last year]</a:t>
            </a:r>
            <a:r>
              <a:rPr lang="en-US" sz="1600" i="1" dirty="0" smtClean="0"/>
              <a:t>,</a:t>
            </a:r>
            <a:r>
              <a:rPr lang="en-US" sz="1600" dirty="0" smtClean="0"/>
              <a:t> </a:t>
            </a:r>
            <a:r>
              <a:rPr lang="en-US" sz="1600" b="1" dirty="0" smtClean="0"/>
              <a:t>/</a:t>
            </a:r>
            <a:r>
              <a:rPr lang="en-US" sz="1600" dirty="0" smtClean="0"/>
              <a:t> she refused to accept his money</a:t>
            </a:r>
          </a:p>
          <a:p>
            <a:pPr algn="just">
              <a:spcBef>
                <a:spcPct val="50000"/>
              </a:spcBef>
              <a:buFontTx/>
              <a:buAutoNum type="alphaLcParenR"/>
              <a:defRPr/>
            </a:pPr>
            <a:r>
              <a:rPr lang="en-US" sz="1600" dirty="0" smtClean="0"/>
              <a:t>Even though </a:t>
            </a:r>
            <a:r>
              <a:rPr lang="en-US" sz="1600" b="1" dirty="0" smtClean="0"/>
              <a:t>/</a:t>
            </a:r>
            <a:r>
              <a:rPr lang="en-US" sz="1600" dirty="0" smtClean="0"/>
              <a:t> Howard </a:t>
            </a:r>
            <a:r>
              <a:rPr lang="en-US" sz="1600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[sent </a:t>
            </a:r>
            <a:r>
              <a:rPr lang="en-US" sz="1600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</a:t>
            </a:r>
            <a:r>
              <a:rPr lang="en-US" sz="1600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large checks]</a:t>
            </a:r>
            <a:r>
              <a:rPr lang="en-US" sz="1600" dirty="0" smtClean="0"/>
              <a:t> </a:t>
            </a:r>
            <a:r>
              <a:rPr lang="en-US" sz="1600" b="1" dirty="0" smtClean="0"/>
              <a:t>/</a:t>
            </a:r>
            <a:r>
              <a:rPr lang="en-US" sz="1600" dirty="0" smtClean="0"/>
              <a:t> to his daughter </a:t>
            </a:r>
            <a:r>
              <a:rPr lang="en-US" sz="1600" b="1" dirty="0" smtClean="0"/>
              <a:t>/</a:t>
            </a:r>
            <a:r>
              <a:rPr lang="en-US" sz="1600" dirty="0" smtClean="0"/>
              <a:t> </a:t>
            </a:r>
            <a:r>
              <a:rPr lang="en-US" sz="1600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[last year]</a:t>
            </a:r>
            <a:r>
              <a:rPr lang="en-US" sz="1600" i="1" dirty="0" smtClean="0"/>
              <a:t>, </a:t>
            </a:r>
            <a:r>
              <a:rPr lang="en-US" sz="1600" b="1" i="1" dirty="0" smtClean="0"/>
              <a:t>/</a:t>
            </a:r>
            <a:r>
              <a:rPr lang="en-US" sz="1600" i="1" dirty="0" smtClean="0"/>
              <a:t> </a:t>
            </a:r>
            <a:r>
              <a:rPr lang="en-US" sz="1600" dirty="0" smtClean="0"/>
              <a:t> she refused to accept his money</a:t>
            </a:r>
            <a:endParaRPr lang="fr-FR" sz="1600" dirty="0" smtClean="0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04800" y="-27384"/>
            <a:ext cx="6629400" cy="1000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3200" dirty="0">
                <a:latin typeface="Forte" pitchFamily="66" charset="0"/>
              </a:rPr>
              <a:t>Todorova </a:t>
            </a:r>
            <a:r>
              <a:rPr lang="pt-BR" sz="3200" i="1" dirty="0">
                <a:latin typeface="Forte" pitchFamily="66" charset="0"/>
              </a:rPr>
              <a:t>et al. </a:t>
            </a:r>
            <a:r>
              <a:rPr lang="pt-BR" sz="3200" dirty="0">
                <a:latin typeface="Forte" pitchFamily="66" charset="0"/>
              </a:rPr>
              <a:t>(2000)</a:t>
            </a:r>
          </a:p>
          <a:p>
            <a:pPr eaLnBrk="1" hangingPunct="1">
              <a:spcBef>
                <a:spcPct val="50000"/>
              </a:spcBef>
            </a:pPr>
            <a:r>
              <a:rPr lang="pt-BR" b="1" i="1" dirty="0" smtClean="0"/>
              <a:t>Self-</a:t>
            </a:r>
            <a:r>
              <a:rPr lang="pt-BR" b="1" i="1" dirty="0" err="1" smtClean="0"/>
              <a:t>paced</a:t>
            </a:r>
            <a:r>
              <a:rPr lang="pt-BR" b="1" i="1" dirty="0" smtClean="0"/>
              <a:t> </a:t>
            </a:r>
            <a:r>
              <a:rPr lang="pt-BR" b="1" i="1" dirty="0" err="1" smtClean="0"/>
              <a:t>reading</a:t>
            </a:r>
            <a:endParaRPr lang="en-US" b="1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45" y="3499174"/>
            <a:ext cx="7913995" cy="2475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063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228600" y="44624"/>
            <a:ext cx="8534400" cy="3077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sz="2400" b="1" dirty="0" err="1"/>
              <a:t>Brennan</a:t>
            </a:r>
            <a:r>
              <a:rPr lang="pt-BR" sz="2400" b="1" dirty="0"/>
              <a:t> &amp; </a:t>
            </a:r>
            <a:r>
              <a:rPr lang="pt-BR" sz="2400" b="1" dirty="0" err="1"/>
              <a:t>Pylkkanen</a:t>
            </a:r>
            <a:r>
              <a:rPr lang="pt-BR" sz="2400" b="1" dirty="0"/>
              <a:t> 2008</a:t>
            </a:r>
          </a:p>
          <a:p>
            <a:pPr algn="just" eaLnBrk="1" hangingPunct="1">
              <a:spcBef>
                <a:spcPct val="50000"/>
              </a:spcBef>
            </a:pPr>
            <a:endParaRPr lang="pt-BR" sz="2000" b="1" dirty="0"/>
          </a:p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pt-BR" sz="2000" b="1" dirty="0"/>
              <a:t> </a:t>
            </a:r>
            <a:r>
              <a:rPr lang="pt-BR" sz="2000" b="1" dirty="0" smtClean="0"/>
              <a:t>More </a:t>
            </a:r>
            <a:r>
              <a:rPr lang="pt-BR" sz="2000" b="1" dirty="0" err="1" smtClean="0"/>
              <a:t>trustful</a:t>
            </a:r>
            <a:r>
              <a:rPr lang="pt-BR" sz="2000" b="1" dirty="0" smtClean="0"/>
              <a:t> </a:t>
            </a:r>
            <a:r>
              <a:rPr lang="pt-BR" sz="2000" b="1" dirty="0" err="1" smtClean="0"/>
              <a:t>stimuli</a:t>
            </a:r>
            <a:r>
              <a:rPr lang="pt-BR" sz="2000" b="1" dirty="0" smtClean="0"/>
              <a:t>: </a:t>
            </a:r>
            <a:r>
              <a:rPr lang="pt-BR" sz="2000" b="1" dirty="0" err="1" smtClean="0"/>
              <a:t>Pre</a:t>
            </a:r>
            <a:r>
              <a:rPr lang="pt-BR" sz="2000" b="1" dirty="0" smtClean="0"/>
              <a:t> </a:t>
            </a:r>
            <a:r>
              <a:rPr lang="pt-BR" sz="2000" b="1" dirty="0" err="1" smtClean="0"/>
              <a:t>test</a:t>
            </a:r>
            <a:r>
              <a:rPr lang="pt-BR" sz="2000" b="1" dirty="0" smtClean="0"/>
              <a:t> </a:t>
            </a:r>
            <a:r>
              <a:rPr lang="pt-BR" sz="2000" b="1" dirty="0" err="1" smtClean="0"/>
              <a:t>of</a:t>
            </a:r>
            <a:r>
              <a:rPr lang="pt-BR" sz="2000" b="1" dirty="0" smtClean="0"/>
              <a:t> “</a:t>
            </a:r>
            <a:r>
              <a:rPr lang="pt-BR" sz="2000" b="1" dirty="0" err="1" smtClean="0"/>
              <a:t>punctuality</a:t>
            </a:r>
            <a:r>
              <a:rPr lang="pt-BR" sz="2000" b="1" dirty="0" smtClean="0"/>
              <a:t> </a:t>
            </a:r>
            <a:r>
              <a:rPr lang="pt-BR" sz="2000" b="1" dirty="0" err="1" smtClean="0"/>
              <a:t>judgement</a:t>
            </a:r>
            <a:r>
              <a:rPr lang="pt-BR" sz="2000" b="1" dirty="0" smtClean="0"/>
              <a:t>”</a:t>
            </a:r>
            <a:endParaRPr lang="pt-BR" sz="2000" b="1" dirty="0"/>
          </a:p>
          <a:p>
            <a:pPr algn="just" eaLnBrk="1" hangingPunct="1">
              <a:spcBef>
                <a:spcPct val="50000"/>
              </a:spcBef>
            </a:pPr>
            <a:r>
              <a:rPr lang="pt-BR" sz="2000" b="1" dirty="0" smtClean="0"/>
              <a:t>1-7 </a:t>
            </a:r>
            <a:r>
              <a:rPr lang="pt-BR" sz="2000" b="1" dirty="0" err="1" smtClean="0"/>
              <a:t>scale</a:t>
            </a:r>
            <a:r>
              <a:rPr lang="pt-BR" sz="2000" b="1" dirty="0"/>
              <a:t> </a:t>
            </a:r>
            <a:r>
              <a:rPr lang="pt-BR" sz="2000" b="1" dirty="0" smtClean="0"/>
              <a:t>- </a:t>
            </a:r>
            <a:r>
              <a:rPr lang="pt-BR" sz="2000" b="1" dirty="0" err="1" smtClean="0"/>
              <a:t>only</a:t>
            </a:r>
            <a:r>
              <a:rPr lang="pt-BR" sz="2000" b="1" dirty="0" smtClean="0"/>
              <a:t> </a:t>
            </a:r>
            <a:r>
              <a:rPr lang="pt-BR" sz="2000" b="1" dirty="0" err="1" smtClean="0"/>
              <a:t>verbs</a:t>
            </a:r>
            <a:r>
              <a:rPr lang="pt-BR" sz="2000" b="1" dirty="0" smtClean="0"/>
              <a:t> 1-3 </a:t>
            </a:r>
            <a:r>
              <a:rPr lang="pt-BR" sz="2000" b="1" dirty="0" err="1" smtClean="0"/>
              <a:t>used</a:t>
            </a:r>
            <a:r>
              <a:rPr lang="pt-BR" sz="2000" b="1" dirty="0" smtClean="0"/>
              <a:t> in </a:t>
            </a:r>
            <a:r>
              <a:rPr lang="pt-BR" sz="2000" b="1" dirty="0" err="1" smtClean="0"/>
              <a:t>the</a:t>
            </a:r>
            <a:r>
              <a:rPr lang="pt-BR" sz="2000" b="1" dirty="0" smtClean="0"/>
              <a:t> </a:t>
            </a:r>
            <a:r>
              <a:rPr lang="pt-BR" sz="2000" b="1" dirty="0" err="1" smtClean="0"/>
              <a:t>stimuli</a:t>
            </a:r>
            <a:r>
              <a:rPr lang="pt-BR" sz="2000" b="1" dirty="0" smtClean="0"/>
              <a:t>;</a:t>
            </a:r>
            <a:endParaRPr lang="pt-BR" sz="2000" b="1" dirty="0" smtClean="0"/>
          </a:p>
          <a:p>
            <a:pPr algn="just" eaLnBrk="1" hangingPunct="1">
              <a:spcBef>
                <a:spcPct val="50000"/>
              </a:spcBef>
            </a:pPr>
            <a:r>
              <a:rPr lang="pt-BR" sz="2000" b="1" dirty="0" smtClean="0"/>
              <a:t/>
            </a:r>
            <a:br>
              <a:rPr lang="pt-BR" sz="2000" b="1" dirty="0" smtClean="0"/>
            </a:br>
            <a:r>
              <a:rPr lang="pt-BR" sz="2000" b="1" dirty="0" err="1" smtClean="0"/>
              <a:t>Plausibility</a:t>
            </a:r>
            <a:r>
              <a:rPr lang="pt-BR" sz="2000" b="1" dirty="0" smtClean="0"/>
              <a:t> </a:t>
            </a:r>
            <a:r>
              <a:rPr lang="pt-BR" sz="2000" b="1" dirty="0" err="1" smtClean="0"/>
              <a:t>Pre-test</a:t>
            </a:r>
            <a:endParaRPr lang="pt-BR" sz="2000" b="1" dirty="0"/>
          </a:p>
          <a:p>
            <a:pPr algn="just" eaLnBrk="1" hangingPunct="1">
              <a:spcBef>
                <a:spcPct val="50000"/>
              </a:spcBef>
            </a:pPr>
            <a:r>
              <a:rPr lang="pt-BR" sz="2000" b="1" dirty="0" err="1" smtClean="0"/>
              <a:t>Main</a:t>
            </a:r>
            <a:r>
              <a:rPr lang="pt-BR" sz="2000" b="1" dirty="0" smtClean="0"/>
              <a:t> </a:t>
            </a:r>
            <a:r>
              <a:rPr lang="pt-BR" sz="2000" b="1" dirty="0" err="1" smtClean="0"/>
              <a:t>test</a:t>
            </a:r>
            <a:r>
              <a:rPr lang="pt-BR" sz="2000" b="1" dirty="0" smtClean="0"/>
              <a:t> </a:t>
            </a:r>
            <a:r>
              <a:rPr lang="pt-BR" sz="2000" b="1" dirty="0" err="1" smtClean="0"/>
              <a:t>Task</a:t>
            </a:r>
            <a:r>
              <a:rPr lang="pt-BR" sz="2000" b="1" dirty="0" smtClean="0"/>
              <a:t>: </a:t>
            </a:r>
            <a:r>
              <a:rPr lang="pt-BR" sz="2000" b="1" dirty="0" err="1" smtClean="0"/>
              <a:t>Gramaticality</a:t>
            </a:r>
            <a:r>
              <a:rPr lang="pt-BR" sz="2000" b="1" dirty="0" smtClean="0"/>
              <a:t> </a:t>
            </a:r>
            <a:r>
              <a:rPr lang="pt-BR" sz="2000" b="1" dirty="0" err="1" smtClean="0"/>
              <a:t>judgement</a:t>
            </a:r>
            <a:endParaRPr lang="pt-BR" sz="2000" b="1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4984"/>
            <a:ext cx="9144000" cy="2963103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092280" y="638132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:</a:t>
            </a:r>
            <a:r>
              <a:rPr lang="pt-BR" dirty="0" smtClean="0"/>
              <a:t> </a:t>
            </a:r>
            <a:r>
              <a:rPr lang="pt-BR" dirty="0" smtClean="0"/>
              <a:t>141-142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1900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1285875" y="214313"/>
            <a:ext cx="6553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</a:rPr>
              <a:t>MEG</a:t>
            </a:r>
            <a:endParaRPr lang="fr-FR" sz="2000" b="1">
              <a:solidFill>
                <a:schemeClr val="bg1"/>
              </a:solidFill>
            </a:endParaRPr>
          </a:p>
        </p:txBody>
      </p:sp>
      <p:graphicFrame>
        <p:nvGraphicFramePr>
          <p:cNvPr id="4608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9209734"/>
              </p:ext>
            </p:extLst>
          </p:nvPr>
        </p:nvGraphicFramePr>
        <p:xfrm>
          <a:off x="467544" y="404664"/>
          <a:ext cx="5410200" cy="608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" r:id="rId4" imgW="5409524" imgH="6082540" progId="">
                  <p:embed/>
                </p:oleObj>
              </mc:Choice>
              <mc:Fallback>
                <p:oleObj r:id="rId4" imgW="5409524" imgH="60825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404664"/>
                        <a:ext cx="5410200" cy="608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5868144" y="1269915"/>
            <a:ext cx="280831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Brennan &amp; </a:t>
            </a:r>
            <a:r>
              <a:rPr lang="en-US" b="1" dirty="0" err="1" smtClean="0"/>
              <a:t>Pylkkanen</a:t>
            </a:r>
            <a:r>
              <a:rPr lang="en-US" b="1" dirty="0" smtClean="0"/>
              <a:t> 2008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Areas showing reliably increased activity for the Coercion condition in the distributed source analysis. </a:t>
            </a:r>
          </a:p>
          <a:p>
            <a:pPr algn="just"/>
            <a:endParaRPr lang="en-US" dirty="0"/>
          </a:p>
          <a:p>
            <a:pPr algn="just"/>
            <a:r>
              <a:rPr lang="en-US" dirty="0" smtClean="0"/>
              <a:t>Earlier right-lateral frontal, anterior temporal and posterior temporal/cerebellar effect at 340–380ms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And a later anterior midline effect at 440–460 </a:t>
            </a:r>
            <a:r>
              <a:rPr lang="en-US" dirty="0" err="1" smtClean="0"/>
              <a:t>ms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9124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285875" y="214313"/>
            <a:ext cx="6553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</a:rPr>
              <a:t>MEG</a:t>
            </a:r>
            <a:endParaRPr lang="fr-FR" sz="2000" b="1">
              <a:solidFill>
                <a:schemeClr val="bg1"/>
              </a:solidFill>
            </a:endParaRPr>
          </a:p>
        </p:txBody>
      </p:sp>
      <p:pic>
        <p:nvPicPr>
          <p:cNvPr id="45060" name="Picture 6" descr="figure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75750" cy="550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683568" y="5949280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Grandaveraged</a:t>
            </a:r>
            <a:r>
              <a:rPr lang="en-US" dirty="0" smtClean="0"/>
              <a:t> source waveforms for the AMF spatial ﬁlter applied to the MEG data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694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27584" y="1409869"/>
            <a:ext cx="75608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Some Points</a:t>
            </a:r>
          </a:p>
          <a:p>
            <a:pPr algn="ctr"/>
            <a:endParaRPr lang="pt-BR" dirty="0"/>
          </a:p>
          <a:p>
            <a:r>
              <a:rPr lang="pt-BR" dirty="0" smtClean="0"/>
              <a:t>1) </a:t>
            </a:r>
            <a:r>
              <a:rPr lang="pt-BR" dirty="0" err="1" smtClean="0"/>
              <a:t>Is</a:t>
            </a:r>
            <a:r>
              <a:rPr lang="pt-BR" dirty="0" smtClean="0"/>
              <a:t> </a:t>
            </a:r>
            <a:r>
              <a:rPr lang="pt-BR" dirty="0" err="1" smtClean="0"/>
              <a:t>there</a:t>
            </a:r>
            <a:r>
              <a:rPr lang="pt-BR" dirty="0" smtClean="0"/>
              <a:t> </a:t>
            </a:r>
            <a:r>
              <a:rPr lang="pt-BR" dirty="0" err="1" smtClean="0"/>
              <a:t>an</a:t>
            </a:r>
            <a:r>
              <a:rPr lang="pt-BR" dirty="0" smtClean="0"/>
              <a:t> </a:t>
            </a:r>
            <a:r>
              <a:rPr lang="pt-BR" dirty="0" err="1" smtClean="0"/>
              <a:t>influence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temporal </a:t>
            </a:r>
            <a:r>
              <a:rPr lang="pt-BR" dirty="0" err="1" smtClean="0"/>
              <a:t>context</a:t>
            </a:r>
            <a:r>
              <a:rPr lang="pt-BR" dirty="0" smtClean="0"/>
              <a:t> position? </a:t>
            </a:r>
            <a:r>
              <a:rPr lang="pt-BR" dirty="0" err="1" smtClean="0"/>
              <a:t>Can</a:t>
            </a:r>
            <a:r>
              <a:rPr lang="pt-BR" dirty="0" smtClean="0"/>
              <a:t> </a:t>
            </a:r>
            <a:r>
              <a:rPr lang="pt-BR" dirty="0" err="1" smtClean="0"/>
              <a:t>we</a:t>
            </a:r>
            <a:r>
              <a:rPr lang="pt-BR" dirty="0" smtClean="0"/>
              <a:t> </a:t>
            </a:r>
            <a:r>
              <a:rPr lang="pt-BR" dirty="0" err="1" smtClean="0"/>
              <a:t>boost</a:t>
            </a:r>
            <a:r>
              <a:rPr lang="pt-BR" dirty="0" smtClean="0"/>
              <a:t> </a:t>
            </a:r>
            <a:r>
              <a:rPr lang="pt-BR" dirty="0" err="1" smtClean="0"/>
              <a:t>Coercion</a:t>
            </a:r>
            <a:r>
              <a:rPr lang="pt-BR" dirty="0" smtClean="0"/>
              <a:t>(?) </a:t>
            </a:r>
            <a:r>
              <a:rPr lang="pt-BR" dirty="0" err="1" smtClean="0"/>
              <a:t>effect</a:t>
            </a:r>
            <a:r>
              <a:rPr lang="pt-BR" dirty="0" smtClean="0"/>
              <a:t>?</a:t>
            </a:r>
          </a:p>
          <a:p>
            <a:endParaRPr lang="pt-BR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2)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Why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coercion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is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related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just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to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punctual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events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? Do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we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have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the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same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effect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for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durative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events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?</a:t>
            </a:r>
          </a:p>
          <a:p>
            <a:endParaRPr lang="pt-BR" dirty="0"/>
          </a:p>
          <a:p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3) 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Do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we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have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the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same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effect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for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isolated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words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?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If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so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we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can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delimit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the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locus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of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the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effect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in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the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timecourse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of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linguistic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computation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.</a:t>
            </a:r>
          </a:p>
          <a:p>
            <a:endParaRPr lang="pt-BR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4)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All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these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experiments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were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made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in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English</a:t>
            </a:r>
            <a:endParaRPr lang="pt-BR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	-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Which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verbs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we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can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use for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French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?</a:t>
            </a:r>
            <a:br>
              <a:rPr lang="pt-BR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	-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Is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an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explicit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punctuality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judgement</a:t>
            </a:r>
            <a:r>
              <a:rPr lang="pt-BR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really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the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better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way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to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choose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	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verbs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? </a:t>
            </a:r>
            <a:endParaRPr lang="pt-BR" dirty="0" smtClean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6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381000" y="6074132"/>
            <a:ext cx="84963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1400" dirty="0" smtClean="0"/>
              <a:t>Twice of rejection for “iterative coercion” condition in (a) than for other conditions </a:t>
            </a:r>
            <a:r>
              <a:rPr lang="en-US" sz="1400" dirty="0"/>
              <a:t>(</a:t>
            </a:r>
            <a:r>
              <a:rPr lang="en-US" sz="1400" dirty="0">
                <a:solidFill>
                  <a:srgbClr val="990000"/>
                </a:solidFill>
              </a:rPr>
              <a:t>19%, 7%, 8% e 9</a:t>
            </a:r>
            <a:r>
              <a:rPr lang="en-US" sz="1400" dirty="0" smtClean="0">
                <a:solidFill>
                  <a:srgbClr val="990000"/>
                </a:solidFill>
              </a:rPr>
              <a:t>%</a:t>
            </a:r>
            <a:r>
              <a:rPr lang="en-US" sz="1400" dirty="0" smtClean="0"/>
              <a:t>), and longer reading times in temporal modifiers area.</a:t>
            </a:r>
            <a:endParaRPr lang="fr-FR" sz="1400" dirty="0"/>
          </a:p>
        </p:txBody>
      </p:sp>
      <p:sp>
        <p:nvSpPr>
          <p:cNvPr id="293891" name="Text Box 5"/>
          <p:cNvSpPr txBox="1">
            <a:spLocks noChangeArrowheads="1"/>
          </p:cNvSpPr>
          <p:nvPr/>
        </p:nvSpPr>
        <p:spPr bwMode="auto">
          <a:xfrm>
            <a:off x="381000" y="1052736"/>
            <a:ext cx="8353425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spcBef>
                <a:spcPct val="50000"/>
              </a:spcBef>
              <a:buFontTx/>
              <a:buAutoNum type="alphaLcParenR"/>
              <a:defRPr/>
            </a:pPr>
            <a:r>
              <a:rPr lang="en-US" sz="1600" dirty="0" smtClean="0"/>
              <a:t>Even though </a:t>
            </a:r>
            <a:r>
              <a:rPr lang="en-US" sz="1600" b="1" dirty="0" smtClean="0"/>
              <a:t>/</a:t>
            </a:r>
            <a:r>
              <a:rPr lang="en-US" sz="1600" dirty="0" smtClean="0"/>
              <a:t> Howard </a:t>
            </a:r>
            <a:r>
              <a:rPr lang="en-US" sz="1600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[sent </a:t>
            </a:r>
            <a:r>
              <a:rPr lang="en-US" sz="1600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</a:t>
            </a:r>
            <a:r>
              <a:rPr lang="en-US" sz="1600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 large check]</a:t>
            </a:r>
            <a:r>
              <a:rPr lang="en-US" sz="1600" dirty="0" smtClean="0"/>
              <a:t> </a:t>
            </a:r>
            <a:r>
              <a:rPr lang="en-US" sz="1600" b="1" dirty="0" smtClean="0"/>
              <a:t>/</a:t>
            </a:r>
            <a:r>
              <a:rPr lang="en-US" sz="1600" dirty="0" smtClean="0"/>
              <a:t> to his daughter </a:t>
            </a:r>
            <a:r>
              <a:rPr lang="en-US" sz="1600" b="1" dirty="0" smtClean="0"/>
              <a:t>/ </a:t>
            </a:r>
            <a:r>
              <a:rPr lang="en-US" sz="1600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[for many years] </a:t>
            </a:r>
            <a:r>
              <a:rPr lang="en-US" sz="1600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 </a:t>
            </a:r>
            <a:r>
              <a:rPr lang="en-US" sz="1600" dirty="0" smtClean="0"/>
              <a:t>, she refused to accept his money</a:t>
            </a:r>
          </a:p>
          <a:p>
            <a:pPr algn="just">
              <a:spcBef>
                <a:spcPct val="50000"/>
              </a:spcBef>
              <a:buFontTx/>
              <a:buAutoNum type="alphaLcParenR"/>
              <a:defRPr/>
            </a:pPr>
            <a:r>
              <a:rPr lang="en-US" sz="1600" dirty="0" smtClean="0"/>
              <a:t>Even though </a:t>
            </a:r>
            <a:r>
              <a:rPr lang="en-US" sz="1600" b="1" dirty="0" smtClean="0"/>
              <a:t>/</a:t>
            </a:r>
            <a:r>
              <a:rPr lang="en-US" sz="1600" dirty="0" smtClean="0"/>
              <a:t> Howard </a:t>
            </a:r>
            <a:r>
              <a:rPr lang="en-US" sz="1600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[sent </a:t>
            </a:r>
            <a:r>
              <a:rPr lang="en-US" sz="1600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</a:t>
            </a:r>
            <a:r>
              <a:rPr lang="en-US" sz="1600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large checks]</a:t>
            </a:r>
            <a:r>
              <a:rPr lang="en-US" sz="1600" dirty="0" smtClean="0"/>
              <a:t> </a:t>
            </a:r>
            <a:r>
              <a:rPr lang="en-US" sz="1600" b="1" dirty="0" smtClean="0"/>
              <a:t>/</a:t>
            </a:r>
            <a:r>
              <a:rPr lang="en-US" sz="1600" dirty="0" smtClean="0"/>
              <a:t> to his daughter </a:t>
            </a:r>
            <a:r>
              <a:rPr lang="en-US" sz="1600" b="1" dirty="0" smtClean="0"/>
              <a:t>/ </a:t>
            </a:r>
            <a:r>
              <a:rPr lang="en-US" sz="1600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[for many years] </a:t>
            </a:r>
            <a:r>
              <a:rPr lang="en-US" sz="1600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 </a:t>
            </a:r>
            <a:r>
              <a:rPr lang="en-US" sz="1600" dirty="0" smtClean="0"/>
              <a:t>, she refused to accept his money</a:t>
            </a:r>
          </a:p>
          <a:p>
            <a:pPr algn="just">
              <a:spcBef>
                <a:spcPct val="50000"/>
              </a:spcBef>
              <a:buFontTx/>
              <a:buAutoNum type="alphaLcParenR"/>
              <a:defRPr/>
            </a:pPr>
            <a:r>
              <a:rPr lang="en-US" sz="1600" dirty="0" smtClean="0"/>
              <a:t>Even though </a:t>
            </a:r>
            <a:r>
              <a:rPr lang="en-US" sz="1600" b="1" dirty="0" smtClean="0"/>
              <a:t>/</a:t>
            </a:r>
            <a:r>
              <a:rPr lang="en-US" sz="1600" dirty="0" smtClean="0"/>
              <a:t> Howard </a:t>
            </a:r>
            <a:r>
              <a:rPr lang="en-US" sz="1600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[sent </a:t>
            </a:r>
            <a:r>
              <a:rPr lang="en-US" sz="1600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</a:t>
            </a:r>
            <a:r>
              <a:rPr lang="en-US" sz="1600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 large check]</a:t>
            </a:r>
            <a:r>
              <a:rPr lang="en-US" sz="1600" dirty="0" smtClean="0"/>
              <a:t> </a:t>
            </a:r>
            <a:r>
              <a:rPr lang="en-US" sz="1600" b="1" dirty="0" smtClean="0"/>
              <a:t>/</a:t>
            </a:r>
            <a:r>
              <a:rPr lang="en-US" sz="1600" dirty="0" smtClean="0"/>
              <a:t> to his daughter </a:t>
            </a:r>
            <a:r>
              <a:rPr lang="en-US" sz="1600" b="1" dirty="0" smtClean="0"/>
              <a:t>/ </a:t>
            </a:r>
            <a:r>
              <a:rPr lang="en-US" sz="1600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[last year]</a:t>
            </a:r>
            <a:r>
              <a:rPr lang="en-US" sz="1600" i="1" dirty="0" smtClean="0"/>
              <a:t>,</a:t>
            </a:r>
            <a:r>
              <a:rPr lang="en-US" sz="1600" dirty="0" smtClean="0"/>
              <a:t> </a:t>
            </a:r>
            <a:r>
              <a:rPr lang="en-US" sz="1600" b="1" dirty="0" smtClean="0"/>
              <a:t>/</a:t>
            </a:r>
            <a:r>
              <a:rPr lang="en-US" sz="1600" dirty="0" smtClean="0"/>
              <a:t> she refused to accept his money</a:t>
            </a:r>
          </a:p>
          <a:p>
            <a:pPr algn="just">
              <a:spcBef>
                <a:spcPct val="50000"/>
              </a:spcBef>
              <a:buFontTx/>
              <a:buAutoNum type="alphaLcParenR"/>
              <a:defRPr/>
            </a:pPr>
            <a:r>
              <a:rPr lang="en-US" sz="1600" dirty="0" smtClean="0"/>
              <a:t>Even though </a:t>
            </a:r>
            <a:r>
              <a:rPr lang="en-US" sz="1600" b="1" dirty="0" smtClean="0"/>
              <a:t>/</a:t>
            </a:r>
            <a:r>
              <a:rPr lang="en-US" sz="1600" dirty="0" smtClean="0"/>
              <a:t> Howard </a:t>
            </a:r>
            <a:r>
              <a:rPr lang="en-US" sz="1600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[sent </a:t>
            </a:r>
            <a:r>
              <a:rPr lang="en-US" sz="1600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</a:t>
            </a:r>
            <a:r>
              <a:rPr lang="en-US" sz="1600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large checks]</a:t>
            </a:r>
            <a:r>
              <a:rPr lang="en-US" sz="1600" dirty="0" smtClean="0"/>
              <a:t> </a:t>
            </a:r>
            <a:r>
              <a:rPr lang="en-US" sz="1600" b="1" dirty="0" smtClean="0"/>
              <a:t>/</a:t>
            </a:r>
            <a:r>
              <a:rPr lang="en-US" sz="1600" dirty="0" smtClean="0"/>
              <a:t> to his daughter </a:t>
            </a:r>
            <a:r>
              <a:rPr lang="en-US" sz="1600" b="1" dirty="0" smtClean="0"/>
              <a:t>/</a:t>
            </a:r>
            <a:r>
              <a:rPr lang="en-US" sz="1600" dirty="0" smtClean="0"/>
              <a:t> </a:t>
            </a:r>
            <a:r>
              <a:rPr lang="en-US" sz="1600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[last year]</a:t>
            </a:r>
            <a:r>
              <a:rPr lang="en-US" sz="1600" i="1" dirty="0" smtClean="0"/>
              <a:t>, </a:t>
            </a:r>
            <a:r>
              <a:rPr lang="en-US" sz="1600" b="1" i="1" dirty="0" smtClean="0"/>
              <a:t>/</a:t>
            </a:r>
            <a:r>
              <a:rPr lang="en-US" sz="1600" i="1" dirty="0" smtClean="0"/>
              <a:t> </a:t>
            </a:r>
            <a:r>
              <a:rPr lang="en-US" sz="1600" dirty="0" smtClean="0"/>
              <a:t> she refused to accept his money</a:t>
            </a:r>
            <a:endParaRPr lang="fr-FR" sz="1600" dirty="0" smtClean="0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04800" y="-27384"/>
            <a:ext cx="6629400" cy="1000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3200" dirty="0">
                <a:latin typeface="Forte" pitchFamily="66" charset="0"/>
              </a:rPr>
              <a:t>Todorova </a:t>
            </a:r>
            <a:r>
              <a:rPr lang="pt-BR" sz="3200" i="1" dirty="0">
                <a:latin typeface="Forte" pitchFamily="66" charset="0"/>
              </a:rPr>
              <a:t>et al. </a:t>
            </a:r>
            <a:r>
              <a:rPr lang="pt-BR" sz="3200" dirty="0">
                <a:latin typeface="Forte" pitchFamily="66" charset="0"/>
              </a:rPr>
              <a:t>(2000)</a:t>
            </a:r>
          </a:p>
          <a:p>
            <a:pPr eaLnBrk="1" hangingPunct="1">
              <a:spcBef>
                <a:spcPct val="50000"/>
              </a:spcBef>
            </a:pPr>
            <a:r>
              <a:rPr lang="pt-BR" b="1" i="1" dirty="0" smtClean="0"/>
              <a:t>Self-</a:t>
            </a:r>
            <a:r>
              <a:rPr lang="pt-BR" b="1" i="1" dirty="0" err="1" smtClean="0"/>
              <a:t>paced</a:t>
            </a:r>
            <a:r>
              <a:rPr lang="pt-BR" b="1" i="1" dirty="0" smtClean="0"/>
              <a:t> </a:t>
            </a:r>
            <a:r>
              <a:rPr lang="pt-BR" b="1" i="1" dirty="0" err="1" smtClean="0"/>
              <a:t>reading</a:t>
            </a:r>
            <a:endParaRPr lang="en-US" b="1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45" y="3499174"/>
            <a:ext cx="7913995" cy="2475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51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6302</TotalTime>
  <Words>1204</Words>
  <Application>Microsoft Office PowerPoint</Application>
  <PresentationFormat>Apresentação na tela (4:3)</PresentationFormat>
  <Paragraphs>236</Paragraphs>
  <Slides>35</Slides>
  <Notes>22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35</vt:i4>
      </vt:variant>
    </vt:vector>
  </HeadingPairs>
  <TitlesOfParts>
    <vt:vector size="36" baseType="lpstr">
      <vt:lpstr>Tema do Office</vt:lpstr>
      <vt:lpstr>Apresentação do PowerPoint</vt:lpstr>
      <vt:lpstr>Psychophysical and MEG effects of duration incongruences in Language Processing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Thiago</dc:creator>
  <cp:lastModifiedBy>Thiago</cp:lastModifiedBy>
  <cp:revision>75</cp:revision>
  <dcterms:created xsi:type="dcterms:W3CDTF">2013-02-20T08:01:42Z</dcterms:created>
  <dcterms:modified xsi:type="dcterms:W3CDTF">2013-02-24T17:04:31Z</dcterms:modified>
</cp:coreProperties>
</file>