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9"/>
  </p:notesMasterIdLst>
  <p:sldIdLst>
    <p:sldId id="256" r:id="rId3"/>
    <p:sldId id="333" r:id="rId4"/>
    <p:sldId id="359" r:id="rId5"/>
    <p:sldId id="339" r:id="rId6"/>
    <p:sldId id="360" r:id="rId7"/>
    <p:sldId id="340" r:id="rId8"/>
    <p:sldId id="334" r:id="rId9"/>
    <p:sldId id="363" r:id="rId10"/>
    <p:sldId id="321" r:id="rId11"/>
    <p:sldId id="322" r:id="rId12"/>
    <p:sldId id="364" r:id="rId13"/>
    <p:sldId id="342" r:id="rId14"/>
    <p:sldId id="365" r:id="rId15"/>
    <p:sldId id="327" r:id="rId16"/>
    <p:sldId id="341" r:id="rId17"/>
    <p:sldId id="331" r:id="rId18"/>
    <p:sldId id="329" r:id="rId19"/>
    <p:sldId id="330" r:id="rId20"/>
    <p:sldId id="343" r:id="rId21"/>
    <p:sldId id="332" r:id="rId22"/>
    <p:sldId id="337" r:id="rId23"/>
    <p:sldId id="338" r:id="rId24"/>
    <p:sldId id="328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36" r:id="rId37"/>
    <p:sldId id="355" r:id="rId38"/>
    <p:sldId id="344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62" r:id="rId47"/>
    <p:sldId id="358" r:id="rId48"/>
    <p:sldId id="353" r:id="rId49"/>
    <p:sldId id="357" r:id="rId50"/>
    <p:sldId id="366" r:id="rId51"/>
    <p:sldId id="367" r:id="rId52"/>
    <p:sldId id="354" r:id="rId53"/>
    <p:sldId id="259" r:id="rId54"/>
    <p:sldId id="260" r:id="rId55"/>
    <p:sldId id="261" r:id="rId56"/>
    <p:sldId id="262" r:id="rId57"/>
    <p:sldId id="263" r:id="rId58"/>
    <p:sldId id="264" r:id="rId59"/>
    <p:sldId id="265" r:id="rId60"/>
    <p:sldId id="267" r:id="rId61"/>
    <p:sldId id="271" r:id="rId62"/>
    <p:sldId id="272" r:id="rId63"/>
    <p:sldId id="273" r:id="rId64"/>
    <p:sldId id="274" r:id="rId65"/>
    <p:sldId id="275" r:id="rId66"/>
    <p:sldId id="287" r:id="rId67"/>
    <p:sldId id="288" r:id="rId68"/>
    <p:sldId id="289" r:id="rId69"/>
    <p:sldId id="290" r:id="rId70"/>
    <p:sldId id="291" r:id="rId71"/>
    <p:sldId id="292" r:id="rId72"/>
    <p:sldId id="295" r:id="rId73"/>
    <p:sldId id="296" r:id="rId74"/>
    <p:sldId id="297" r:id="rId75"/>
    <p:sldId id="298" r:id="rId76"/>
    <p:sldId id="299" r:id="rId77"/>
    <p:sldId id="300" r:id="rId78"/>
    <p:sldId id="301" r:id="rId79"/>
    <p:sldId id="302" r:id="rId80"/>
    <p:sldId id="303" r:id="rId81"/>
    <p:sldId id="304" r:id="rId82"/>
    <p:sldId id="305" r:id="rId83"/>
    <p:sldId id="306" r:id="rId84"/>
    <p:sldId id="307" r:id="rId85"/>
    <p:sldId id="308" r:id="rId86"/>
    <p:sldId id="309" r:id="rId87"/>
    <p:sldId id="310" r:id="rId88"/>
    <p:sldId id="311" r:id="rId89"/>
    <p:sldId id="312" r:id="rId90"/>
    <p:sldId id="313" r:id="rId91"/>
    <p:sldId id="314" r:id="rId92"/>
    <p:sldId id="315" r:id="rId93"/>
    <p:sldId id="316" r:id="rId94"/>
    <p:sldId id="317" r:id="rId95"/>
    <p:sldId id="318" r:id="rId96"/>
    <p:sldId id="319" r:id="rId97"/>
    <p:sldId id="320" r:id="rId9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DC"/>
    <a:srgbClr val="FAFAF0"/>
    <a:srgbClr val="F7F6E5"/>
    <a:srgbClr val="F2F1D6"/>
    <a:srgbClr val="EEE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2A76C59E-5FF9-416F-8DDB-A1B6DB7B2B57}" type="datetimeFigureOut">
              <a:pPr/>
              <a:t>6/9/2006</a:t>
            </a:fld>
            <a:endParaRPr lang="pt-B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5BCCF0E1-31B6-485F-B4B0-11E7271AE8C4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51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2F4A17-8EB1-420F-B59E-96776793295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1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309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1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1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1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8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B2C2BE-6E8D-4AD0-985D-F43A22A318C8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662A4D2-F9FB-4C7B-8E2E-DF2E53F3D4FD}" type="slidenum">
              <a:rPr lang="fr-FR" sz="1200"/>
              <a:pPr algn="r" eaLnBrk="1" hangingPunct="1"/>
              <a:t>2</a:t>
            </a:fld>
            <a:endParaRPr lang="fr-FR" sz="120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1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521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546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844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721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5218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1960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5218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1960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189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3550AD-D7BF-416B-B698-3EE6C0E38044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430CA3-482E-482C-AF83-071320D3F9BC}" type="slidenum">
              <a:rPr lang="en-US" smtClean="0"/>
              <a:pPr eaLnBrk="1" hangingPunct="1"/>
              <a:t>53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20CA4E-DC07-4798-97B6-F2A8B4D62C28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22EB0F-7DD0-489F-A540-276159229EC8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F588D4-EB8F-4231-BFEB-43F188C757C9}" type="slidenum">
              <a:rPr lang="en-US" smtClean="0"/>
              <a:pPr eaLnBrk="1" hangingPunct="1"/>
              <a:t>56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08F778-DF84-4254-8AAD-640E692DABAF}" type="slidenum">
              <a:rPr lang="en-US" smtClean="0"/>
              <a:pPr eaLnBrk="1" hangingPunct="1"/>
              <a:t>57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B87B9F-6C23-4BD4-95DC-B6BCAE7936A0}" type="slidenum">
              <a:rPr lang="en-US" smtClean="0"/>
              <a:pPr eaLnBrk="1" hangingPunct="1"/>
              <a:t>58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5899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E1344-34D1-412A-B551-14EEA67EA66B}" type="slidenum">
              <a:rPr lang="en-US" smtClean="0"/>
              <a:pPr eaLnBrk="1" hangingPunct="1"/>
              <a:t>60</a:t>
            </a:fld>
            <a:endParaRPr lang="en-US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C29CFF-2352-41A1-B476-F9FB6D4B3493}" type="slidenum">
              <a:rPr lang="fr-FR" sz="1200"/>
              <a:pPr algn="r" eaLnBrk="1" hangingPunct="1"/>
              <a:t>60</a:t>
            </a:fld>
            <a:endParaRPr lang="fr-FR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450BB3-D3E3-40BA-8A34-78B6D8AE5F18}" type="slidenum">
              <a:rPr lang="en-US" smtClean="0"/>
              <a:pPr eaLnBrk="1" hangingPunct="1"/>
              <a:t>61</a:t>
            </a:fld>
            <a:endParaRPr lang="en-US" smtClean="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F7A8C4D-0289-4EE4-BBFE-AA51B6DB7B00}" type="slidenum">
              <a:rPr lang="fr-FR" sz="1200"/>
              <a:pPr algn="r" eaLnBrk="1" hangingPunct="1"/>
              <a:t>61</a:t>
            </a:fld>
            <a:endParaRPr lang="fr-FR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D5433D-6E88-484D-B053-B8DB16660D35}" type="slidenum">
              <a:rPr lang="en-US" smtClean="0"/>
              <a:pPr eaLnBrk="1" hangingPunct="1"/>
              <a:t>62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891A26A-8E86-47AC-9BA7-3A7EA2C78E29}" type="slidenum">
              <a:rPr lang="fr-FR" sz="1200"/>
              <a:pPr algn="r" eaLnBrk="1" hangingPunct="1"/>
              <a:t>64</a:t>
            </a:fld>
            <a:endParaRPr lang="fr-FR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2EC9BC-7B5D-4DCE-8AFD-894D6CBBCCF2}" type="slidenum">
              <a:rPr lang="fr-FR" smtClean="0"/>
              <a:pPr eaLnBrk="1" hangingPunct="1"/>
              <a:t>65</a:t>
            </a:fld>
            <a:endParaRPr lang="fr-FR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E47753-61D5-4F87-8543-3447071684C2}" type="slidenum">
              <a:rPr lang="fr-FR" smtClean="0"/>
              <a:pPr eaLnBrk="1" hangingPunct="1"/>
              <a:t>66</a:t>
            </a:fld>
            <a:endParaRPr lang="fr-FR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E4CE665-2E6B-42E7-9424-FB5C109501EE}" type="slidenum">
              <a:rPr lang="fr-FR" sz="1200"/>
              <a:pPr algn="r" eaLnBrk="1" hangingPunct="1"/>
              <a:t>68</a:t>
            </a:fld>
            <a:endParaRPr lang="fr-FR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DAAFC9-8365-4C64-ADAF-7BFBEEA86581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E82AE50-4C2A-4473-BB91-F88E2A707BFC}" type="slidenum">
              <a:rPr lang="fr-FR" sz="1200"/>
              <a:pPr algn="r" eaLnBrk="1" hangingPunct="1"/>
              <a:t>7</a:t>
            </a:fld>
            <a:endParaRPr lang="fr-FR" sz="1200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19F603-E6B2-4491-BC32-D6220436A9F3}" type="slidenum">
              <a:rPr lang="fr-FR" smtClean="0"/>
              <a:pPr eaLnBrk="1" hangingPunct="1"/>
              <a:t>70</a:t>
            </a:fld>
            <a:endParaRPr lang="fr-FR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CBF5810-98E4-4FC4-9BF8-D31B1716E160}" type="slidenum">
              <a:rPr lang="fr-FR" sz="1200"/>
              <a:pPr algn="r" eaLnBrk="1" hangingPunct="1"/>
              <a:t>71</a:t>
            </a:fld>
            <a:endParaRPr lang="fr-FR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4ADA07-A707-424D-8F18-B7CC168F1627}" type="slidenum">
              <a:rPr lang="fr-FR" smtClean="0"/>
              <a:pPr eaLnBrk="1" hangingPunct="1"/>
              <a:t>72</a:t>
            </a:fld>
            <a:endParaRPr lang="fr-FR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AB04D8B-7FE4-40B1-9846-8EB7F0691359}" type="slidenum">
              <a:rPr lang="fr-FR" sz="1200"/>
              <a:pPr algn="r" eaLnBrk="1" hangingPunct="1"/>
              <a:t>74</a:t>
            </a:fld>
            <a:endParaRPr lang="fr-FR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BF1D573-47A1-4A07-8AA5-3DC2B9CC954C}" type="slidenum">
              <a:rPr lang="fr-FR" sz="1200"/>
              <a:pPr algn="r" eaLnBrk="1" hangingPunct="1"/>
              <a:t>75</a:t>
            </a:fld>
            <a:endParaRPr lang="fr-FR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17C20C-8BD5-4165-86EF-7A30A0097FCE}" type="slidenum">
              <a:rPr lang="fr-FR" smtClean="0"/>
              <a:pPr eaLnBrk="1" hangingPunct="1"/>
              <a:t>76</a:t>
            </a:fld>
            <a:endParaRPr lang="fr-FR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1CFA942-4713-45CC-8DDD-FF4B322B7F7F}" type="slidenum">
              <a:rPr lang="fr-FR" sz="1200"/>
              <a:pPr algn="r" eaLnBrk="1" hangingPunct="1"/>
              <a:t>77</a:t>
            </a:fld>
            <a:endParaRPr lang="fr-FR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42E1ED3-D776-4998-8FAE-D5F457B1374A}" type="slidenum">
              <a:rPr lang="fr-FR" sz="1200"/>
              <a:pPr algn="r" eaLnBrk="1" hangingPunct="1"/>
              <a:t>78</a:t>
            </a:fld>
            <a:endParaRPr lang="fr-FR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95172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2F1B20-0A6F-424E-B184-7676DF880A58}" type="slidenum">
              <a:rPr lang="en-US" smtClean="0"/>
              <a:pPr eaLnBrk="1" hangingPunct="1"/>
              <a:t>82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2F175D-FF8E-42B7-981B-5D3AFA61FF64}" type="slidenum">
              <a:rPr lang="en-US" smtClean="0"/>
              <a:pPr eaLnBrk="1" hangingPunct="1"/>
              <a:t>83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79EA3A-19C9-42B1-B181-B52FAC0C15C5}" type="slidenum">
              <a:rPr lang="en-US" smtClean="0"/>
              <a:pPr eaLnBrk="1" hangingPunct="1"/>
              <a:t>84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14DE9F4-FC5A-47EC-80BC-01B3B0BB4EB8}" type="slidenum">
              <a:rPr lang="en-US" sz="1200"/>
              <a:pPr algn="r" eaLnBrk="1" hangingPunct="1"/>
              <a:t>85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AA70685-C197-4D83-9967-AAEAE02AAF5E}" type="slidenum">
              <a:rPr lang="en-US" sz="1200"/>
              <a:pPr algn="r" eaLnBrk="1" hangingPunct="1"/>
              <a:t>86</a:t>
            </a:fld>
            <a:endParaRPr 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523C120-A480-4381-8720-A9263AD79619}" type="slidenum">
              <a:rPr lang="en-US" sz="1200"/>
              <a:pPr algn="r" eaLnBrk="1" hangingPunct="1"/>
              <a:t>87</a:t>
            </a:fld>
            <a:endParaRPr 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4222A2-F97A-4974-B38F-62B379A086EE}" type="slidenum">
              <a:rPr lang="en-US" smtClean="0"/>
              <a:pPr eaLnBrk="1" hangingPunct="1"/>
              <a:t>88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9E1316-03A0-41BF-8E5E-C4338C6D409F}" type="slidenum">
              <a:rPr lang="en-US" smtClean="0"/>
              <a:pPr eaLnBrk="1" hangingPunct="1"/>
              <a:t>89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180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1C484C-A8FA-4584-A10F-4B9509CECE50}" type="slidenum">
              <a:rPr lang="en-US" smtClean="0"/>
              <a:pPr eaLnBrk="1" hangingPunct="1"/>
              <a:t>90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57B077-777D-4DDB-B9EB-B54B4ED17EEB}" type="slidenum">
              <a:rPr lang="en-US" smtClean="0"/>
              <a:pPr eaLnBrk="1" hangingPunct="1"/>
              <a:t>91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60D766-2EC8-47B8-8731-0F1B35DD13D1}" type="slidenum">
              <a:rPr lang="en-US" smtClean="0"/>
              <a:pPr eaLnBrk="1" hangingPunct="1"/>
              <a:t>93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2F4A17-8EB1-420F-B59E-967767932955}" type="slidenum">
              <a:rPr lang="en-US" smtClean="0"/>
              <a:pPr eaLnBrk="1" hangingPunct="1"/>
              <a:t>94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A12F36-5E2C-45EA-BC9C-B6616236C806}" type="slidenum">
              <a:rPr lang="en-US" smtClean="0"/>
              <a:pPr eaLnBrk="1" hangingPunct="1"/>
              <a:t>95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E9B1CB-9486-431D-87CB-CD94A454BC4E}" type="slidenum">
              <a:rPr lang="en-US" smtClean="0"/>
              <a:pPr eaLnBrk="1" hangingPunct="1"/>
              <a:t>96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0" name="Rounded Rectangle 29"/>
          <p:cNvSpPr/>
          <p:nvPr/>
        </p:nvSpPr>
        <p:spPr>
          <a:xfrm>
            <a:off x="5407339" y="3961546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1" name="Rounded Rectangle 30"/>
          <p:cNvSpPr/>
          <p:nvPr/>
        </p:nvSpPr>
        <p:spPr>
          <a:xfrm>
            <a:off x="7373646" y="4060129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 latinLnBrk="0">
              <a:defRPr lang="pt-BR" sz="4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457200" y="3864768"/>
            <a:ext cx="4953000" cy="1752600"/>
          </a:xfrm>
        </p:spPr>
        <p:txBody>
          <a:bodyPr/>
          <a:lstStyle>
            <a:lvl1pPr marL="64008" indent="0" algn="l" latinLnBrk="0">
              <a:buNone/>
              <a:defRPr lang="pt-BR"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6583680" y="4206240"/>
            <a:ext cx="960120" cy="457200"/>
          </a:xfrm>
        </p:spPr>
        <p:txBody>
          <a:bodyPr/>
          <a:lstStyle/>
          <a:p>
            <a:fld id="{8A99DE35-1251-472E-8ECA-761D19E5D7AB}" type="datetime4">
              <a:pPr/>
              <a:t>6 de setembro de 2006</a:t>
            </a:fld>
            <a:endParaRPr lang="pt-BR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5257800" y="4205288"/>
            <a:ext cx="1321592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 latinLnBrk="0">
              <a:defRPr lang="pt-BR" sz="1800">
                <a:solidFill>
                  <a:schemeClr val="bg1"/>
                </a:solidFill>
              </a:defRPr>
            </a:lvl1pPr>
          </a:lstStyle>
          <a:p>
            <a:pPr algn="r"/>
            <a:fld id="{A8CE10D6-5CB1-41CD-B815-79BC778FC61A}" type="slidenum">
              <a:rPr lang="pt-BR" sz="1800">
                <a:solidFill>
                  <a:schemeClr val="bg1"/>
                </a:solidFill>
              </a:rPr>
              <a:pPr algn="r"/>
              <a:t>‹nº›</a:t>
            </a:fld>
            <a:endParaRPr lang="pt-BR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A4373-7008-4E54-A0BF-C8D7342795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CA02-DFFD-4316-8A42-6A1844E9CDC6}" type="datetime4">
              <a:pPr/>
              <a:t>6 de setembro de 2006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 latinLnBrk="0">
              <a:buNone/>
              <a:defRPr lang="pt-BR"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3295648"/>
            <a:ext cx="7772400" cy="1509712"/>
          </a:xfrm>
        </p:spPr>
        <p:txBody>
          <a:bodyPr anchor="t"/>
          <a:lstStyle>
            <a:lvl1pPr marL="320040" latinLnBrk="0">
              <a:buNone/>
              <a:defRPr lang="pt-BR" sz="2100" b="0">
                <a:solidFill>
                  <a:schemeClr val="tx2"/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6BB2-78A9-4DD4-AD22-7BA0D5D1C995}" type="datetime4">
              <a:pPr/>
              <a:t>6 de setembro de 2006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 latinLnBrk="0">
              <a:defRPr lang="pt-BR" sz="2000"/>
            </a:lvl1pPr>
            <a:lvl2pPr>
              <a:defRPr lang="pt-BR" sz="1900"/>
            </a:lvl2pPr>
            <a:lvl3pPr>
              <a:defRPr lang="pt-BR" sz="18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 latinLnBrk="0">
              <a:defRPr lang="pt-BR" sz="2000"/>
            </a:lvl1pPr>
            <a:lvl2pPr>
              <a:defRPr lang="pt-BR" sz="1900"/>
            </a:lvl2pPr>
            <a:lvl3pPr>
              <a:defRPr lang="pt-BR" sz="18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889-6B99-459D-BBB0-3D1C26BA8FF4}" type="datetime4">
              <a:pPr/>
              <a:t>6 de setembro de 2006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8" name="Rounded Rectangle 17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9" name="Rounded Rectangle 18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5" name="Rectangle 24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 latinLnBrk="0">
              <a:defRPr lang="pt-BR" sz="4000" b="0" i="0" cap="none" baseline="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 latinLnBrk="0">
              <a:buNone/>
              <a:defRPr lang="pt-BR"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721225" y="220980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 latinLnBrk="0">
              <a:buNone/>
              <a:defRPr lang="pt-BR"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sz="quarter" idx="3"/>
          </p:nvPr>
        </p:nvSpPr>
        <p:spPr>
          <a:xfrm>
            <a:off x="381000" y="2673349"/>
            <a:ext cx="4041648" cy="3886200"/>
          </a:xfrm>
        </p:spPr>
        <p:txBody>
          <a:bodyPr/>
          <a:lstStyle>
            <a:lvl1pPr latinLnBrk="0">
              <a:defRPr lang="pt-BR" sz="20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8304" y="2673349"/>
            <a:ext cx="4041775" cy="3886200"/>
          </a:xfrm>
        </p:spPr>
        <p:txBody>
          <a:bodyPr/>
          <a:lstStyle>
            <a:lvl1pPr latinLnBrk="0">
              <a:defRPr lang="pt-BR" sz="20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26" name="Shap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/>
            <a:fld id="{8A48973C-8E17-4C1E-9ACB-41481CA779D2}" type="datetime4">
              <a:pPr algn="l"/>
              <a:t>6 de setembro de 2006</a:t>
            </a:fld>
            <a:endParaRPr lang="pt-BR"/>
          </a:p>
        </p:txBody>
      </p:sp>
      <p:sp>
        <p:nvSpPr>
          <p:cNvPr id="27" name="Shap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/>
            <a:fld id="{A8CE10D6-5CB1-41CD-B815-79BC778FC61A}" type="slidenum">
              <a:rPr lang="pt-BR" sz="1800">
                <a:solidFill>
                  <a:schemeClr val="bg1"/>
                </a:solidFill>
              </a:rPr>
              <a:pPr algn="r"/>
              <a:t>‹nº›</a:t>
            </a:fld>
            <a:endParaRPr lang="pt-BR"/>
          </a:p>
        </p:txBody>
      </p:sp>
      <p:sp>
        <p:nvSpPr>
          <p:cNvPr id="28" name="Shap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 latinLnBrk="0">
              <a:defRPr lang="pt-BR" sz="40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02404D-1906-4D90-89D2-619172A47E03}" type="datetime4">
              <a:pPr/>
              <a:t>6 de setembro de 2006</a:t>
            </a:fld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F8A1-4BB8-4644-9539-21E648FCEC6B}" type="datetime4">
              <a:pPr/>
              <a:t>6 de setembro de 2006</a:t>
            </a:fld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53496" y="1066800"/>
            <a:ext cx="3383280" cy="877824"/>
          </a:xfrm>
        </p:spPr>
        <p:txBody>
          <a:bodyPr anchor="b"/>
          <a:lstStyle>
            <a:lvl1pPr algn="l" latinLnBrk="0">
              <a:buNone/>
              <a:defRPr lang="pt-BR" sz="1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5353496" y="1938337"/>
            <a:ext cx="3383280" cy="4690872"/>
          </a:xfrm>
        </p:spPr>
        <p:txBody>
          <a:bodyPr/>
          <a:lstStyle>
            <a:lvl1pPr marL="9144" indent="0" latinLnBrk="0">
              <a:buNone/>
              <a:defRPr lang="pt-BR" sz="14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152400" y="776287"/>
            <a:ext cx="5111750" cy="5852160"/>
          </a:xfrm>
        </p:spPr>
        <p:txBody>
          <a:bodyPr/>
          <a:lstStyle>
            <a:lvl1pPr latinLnBrk="0"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7FE-4A70-4092-B057-A6106AAD8C22}" type="datetime4">
              <a:pPr/>
              <a:t>6 de setembro de 2006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8352" y="769088"/>
            <a:ext cx="594360" cy="4628704"/>
          </a:xfrm>
        </p:spPr>
        <p:txBody>
          <a:bodyPr vert="vert270" anchor="b"/>
          <a:lstStyle>
            <a:lvl1pPr algn="l" latinLnBrk="0">
              <a:buNone/>
              <a:defRPr lang="pt-BR"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574160" y="769088"/>
            <a:ext cx="4572000" cy="4572000"/>
          </a:xfrm>
        </p:spPr>
        <p:txBody>
          <a:bodyPr/>
          <a:lstStyle>
            <a:lvl1pPr latinLnBrk="0">
              <a:buNone/>
              <a:defRPr lang="pt-BR" sz="3200"/>
            </a:lvl1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5337120" y="1254640"/>
            <a:ext cx="3200400" cy="4087368"/>
          </a:xfrm>
        </p:spPr>
        <p:txBody>
          <a:bodyPr/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FontTx/>
              <a:buNone/>
              <a:defRPr lang="pt-BR" sz="1300"/>
            </a:lvl1pPr>
            <a:lvl2pPr>
              <a:buFontTx/>
              <a:buNone/>
              <a:defRPr lang="pt-BR" sz="1200"/>
            </a:lvl2pPr>
            <a:lvl3pPr>
              <a:buFontTx/>
              <a:buNone/>
              <a:defRPr lang="pt-BR" sz="1000"/>
            </a:lvl3pPr>
            <a:lvl4pPr>
              <a:buFontTx/>
              <a:buNone/>
              <a:defRPr lang="pt-BR" sz="900"/>
            </a:lvl4pPr>
            <a:lvl5pPr>
              <a:buFontTx/>
              <a:buNone/>
              <a:defRPr lang="pt-BR" sz="9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F9C0-7F8F-4E44-9EDA-3FAB98C32DC6}" type="datetime4">
              <a:pPr/>
              <a:t>6 de setembro de 2006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3" name="Rounded Rectangle 32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4" name="Rounded Rectangle 33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5" name="Rectangle 34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6" name="Rectangle 35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8" name="Rectangle 37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39" name="Rectangle 38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40" name="Rectangle 39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2" name="Rectangl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pt-BR"/>
              <a:t>Clique para editar estilo de títulos Mestre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  <a:p>
            <a:pPr lvl="5"/>
            <a:r>
              <a:rPr lang="pt-BR"/>
              <a:t>Sexto nível</a:t>
            </a:r>
          </a:p>
          <a:p>
            <a:pPr lvl="6"/>
            <a:r>
              <a:rPr lang="pt-BR"/>
              <a:t>Sétimo nível</a:t>
            </a:r>
          </a:p>
          <a:p>
            <a:pPr lvl="7"/>
            <a:r>
              <a:rPr lang="pt-BR"/>
              <a:t>Oitavo nível</a:t>
            </a:r>
          </a:p>
          <a:p>
            <a:pPr lvl="8"/>
            <a:r>
              <a:rPr lang="pt-BR"/>
              <a:t>Nono nível</a:t>
            </a:r>
          </a:p>
        </p:txBody>
      </p:sp>
      <p:sp>
        <p:nvSpPr>
          <p:cNvPr id="14" name="Rectangl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latinLnBrk="0">
              <a:defRPr lang="pt-BR" sz="800">
                <a:solidFill>
                  <a:schemeClr val="accent2"/>
                </a:solidFill>
              </a:defRPr>
            </a:lvl1pPr>
          </a:lstStyle>
          <a:p>
            <a:pPr algn="l"/>
            <a:fld id="{8A48973C-8E17-4C1E-9ACB-41481CA779D2}" type="datetime4">
              <a:pPr algn="l"/>
              <a:t>6 de setembro de 2006</a:t>
            </a:fld>
            <a:endParaRPr lang="pt-BR" sz="80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latinLnBrk="0">
              <a:defRPr lang="pt-BR" sz="800">
                <a:solidFill>
                  <a:schemeClr val="accent2"/>
                </a:solidFill>
              </a:defRPr>
            </a:lvl1pPr>
          </a:lstStyle>
          <a:p>
            <a:pPr algn="r"/>
            <a:endParaRPr lang="pt-BR" sz="80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pt-BR" sz="1800">
                <a:solidFill>
                  <a:srgbClr val="FFFFFF"/>
                </a:solidFill>
              </a:defRPr>
            </a:lvl1pPr>
          </a:lstStyle>
          <a:p>
            <a:pPr algn="r"/>
            <a:fld id="{A8CE10D6-5CB1-41CD-B815-79BC778FC61A}" type="slidenum">
              <a:rPr lang="pt-BR" sz="1800">
                <a:solidFill>
                  <a:schemeClr val="bg1"/>
                </a:solidFill>
              </a:rPr>
              <a:pPr algn="r"/>
              <a:t>‹nº›</a:t>
            </a:fld>
            <a:endParaRPr lang="pt-BR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1" latinLnBrk="0" hangingPunct="1">
        <a:spcBef>
          <a:spcPct val="0"/>
        </a:spcBef>
        <a:buNone/>
        <a:defRPr lang="pt-BR" sz="40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lang="pt-BR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lang="pt-BR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lang="pt-BR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pt-BR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pt-BR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lang="pt-BR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lang="pt-BR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lang="pt-BR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3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:\Des Images\apoio\r1_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036668"/>
            <a:ext cx="3306561" cy="14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3" descr="ACESIN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6906"/>
            <a:ext cx="3777501" cy="115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5842992" cy="802952"/>
          </a:xfrm>
        </p:spPr>
        <p:txBody>
          <a:bodyPr>
            <a:normAutofit/>
          </a:bodyPr>
          <a:lstStyle/>
          <a:p>
            <a:r>
              <a:rPr lang="pt-BR" sz="4000" dirty="0" smtClean="0"/>
              <a:t>Thiago Motta Sampaio</a:t>
            </a:r>
            <a:endParaRPr lang="pt-BR" sz="40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57200" y="3864768"/>
            <a:ext cx="3394720" cy="500336"/>
          </a:xfrm>
        </p:spPr>
        <p:txBody>
          <a:bodyPr>
            <a:noAutofit/>
          </a:bodyPr>
          <a:lstStyle/>
          <a:p>
            <a:r>
              <a:rPr lang="pt-BR" sz="1800" dirty="0" smtClean="0"/>
              <a:t>Aniela </a:t>
            </a:r>
            <a:r>
              <a:rPr lang="pt-BR" sz="1800" dirty="0" err="1" smtClean="0"/>
              <a:t>Improta</a:t>
            </a:r>
            <a:r>
              <a:rPr lang="pt-BR" sz="1800" dirty="0" smtClean="0"/>
              <a:t> França</a:t>
            </a:r>
          </a:p>
          <a:p>
            <a:r>
              <a:rPr lang="pt-BR" sz="1800" dirty="0" smtClean="0"/>
              <a:t>Marcus Antônio Rezende Maia</a:t>
            </a:r>
            <a:endParaRPr lang="pt-BR" sz="18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411760" y="548680"/>
            <a:ext cx="6615758" cy="1728192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/>
          </a:bodyPr>
          <a:lstStyle>
            <a:lvl1pPr algn="l" rtl="0" eaLnBrk="1" latinLnBrk="0" hangingPunct="1">
              <a:spcBef>
                <a:spcPct val="0"/>
              </a:spcBef>
              <a:buNone/>
              <a:defRPr lang="pt-BR" sz="4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b="1" dirty="0" smtClean="0">
                <a:latin typeface="Neuropol" pitchFamily="34" charset="0"/>
              </a:rPr>
              <a:t>Efeitos da posição do modificador no processamento da Coerção Iterativa</a:t>
            </a:r>
            <a:endParaRPr lang="pt-BR" sz="1400" b="1" dirty="0" smtClean="0">
              <a:latin typeface="Neuropol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417997" y="6114489"/>
            <a:ext cx="27352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400" b="1" dirty="0"/>
              <a:t>www.acesin.letras.ufrj.br</a:t>
            </a:r>
            <a:endParaRPr lang="en-US" sz="2400" b="1" dirty="0"/>
          </a:p>
        </p:txBody>
      </p:sp>
      <p:pic>
        <p:nvPicPr>
          <p:cNvPr id="8" name="Picture 2" descr="C:\Users\Itautec\Desktop\LAP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90" y="4961644"/>
            <a:ext cx="1728192" cy="13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182255" y="6311424"/>
            <a:ext cx="27352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400" b="1" dirty="0" smtClean="0"/>
              <a:t>www.lapex.net.br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451068"/>
            <a:ext cx="88569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2) </a:t>
            </a:r>
            <a:r>
              <a:rPr lang="pt-BR" sz="2400" b="1" dirty="0" err="1"/>
              <a:t>Todorova</a:t>
            </a:r>
            <a:r>
              <a:rPr lang="pt-BR" sz="2400" b="1" dirty="0"/>
              <a:t> </a:t>
            </a:r>
            <a:r>
              <a:rPr lang="pt-BR" sz="2400" b="1" i="1" dirty="0"/>
              <a:t>et al</a:t>
            </a:r>
            <a:r>
              <a:rPr lang="pt-BR" sz="2400" b="1" dirty="0"/>
              <a:t>. </a:t>
            </a:r>
            <a:r>
              <a:rPr lang="pt-BR" sz="2400" b="1" dirty="0" smtClean="0"/>
              <a:t>2000ª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b="1" dirty="0"/>
              <a:t>Hipótese: </a:t>
            </a:r>
            <a:r>
              <a:rPr lang="pt-BR" dirty="0" smtClean="0"/>
              <a:t>Pergunta baseada </a:t>
            </a:r>
            <a:r>
              <a:rPr lang="pt-BR" dirty="0"/>
              <a:t>em </a:t>
            </a:r>
            <a:r>
              <a:rPr lang="pt-BR" dirty="0" err="1"/>
              <a:t>Piñango</a:t>
            </a:r>
            <a:r>
              <a:rPr lang="pt-BR" dirty="0"/>
              <a:t> et al (1999):</a:t>
            </a:r>
          </a:p>
          <a:p>
            <a:pPr lvl="0"/>
            <a:r>
              <a:rPr lang="pt-BR" dirty="0" smtClean="0"/>
              <a:t>O custo é devido à coerção ou ao evento iterativo?</a:t>
            </a:r>
          </a:p>
          <a:p>
            <a:pPr lvl="0"/>
            <a:endParaRPr lang="pt-BR" dirty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Experimento</a:t>
            </a:r>
            <a:r>
              <a:rPr lang="pt-BR" dirty="0"/>
              <a:t>: Leitura auto monitorada</a:t>
            </a:r>
          </a:p>
          <a:p>
            <a:endParaRPr lang="en-US" b="1" dirty="0" smtClean="0"/>
          </a:p>
          <a:p>
            <a:r>
              <a:rPr lang="en-US" b="1" dirty="0" err="1" smtClean="0"/>
              <a:t>Estímulos</a:t>
            </a:r>
            <a:r>
              <a:rPr lang="en-US" dirty="0" smtClean="0"/>
              <a:t>:</a:t>
            </a:r>
          </a:p>
          <a:p>
            <a:endParaRPr lang="pt-BR" dirty="0"/>
          </a:p>
          <a:p>
            <a:pPr lvl="0"/>
            <a:r>
              <a:rPr lang="en-US" sz="1600" dirty="0"/>
              <a:t>Even though Howard </a:t>
            </a:r>
            <a:r>
              <a:rPr lang="en-US" sz="1600" b="1" i="1" dirty="0"/>
              <a:t>sent a large check</a:t>
            </a:r>
            <a:r>
              <a:rPr lang="en-US" sz="1600" dirty="0"/>
              <a:t> to his daughter </a:t>
            </a:r>
            <a:r>
              <a:rPr lang="en-US" sz="1600" b="1" i="1" dirty="0"/>
              <a:t>for many years</a:t>
            </a:r>
            <a:r>
              <a:rPr lang="en-US" sz="1600" dirty="0"/>
              <a:t>, she refused to accept his money</a:t>
            </a:r>
            <a:endParaRPr lang="pt-BR" sz="1600" dirty="0"/>
          </a:p>
          <a:p>
            <a:pPr lvl="0"/>
            <a:r>
              <a:rPr lang="en-US" sz="1600" dirty="0"/>
              <a:t>Even though Howard </a:t>
            </a:r>
            <a:r>
              <a:rPr lang="en-US" sz="1600" b="1" i="1" dirty="0"/>
              <a:t>sent large checks</a:t>
            </a:r>
            <a:r>
              <a:rPr lang="en-US" sz="1600" dirty="0"/>
              <a:t> to his daughter </a:t>
            </a:r>
            <a:r>
              <a:rPr lang="en-US" sz="1600" b="1" i="1" dirty="0"/>
              <a:t>for many years</a:t>
            </a:r>
            <a:r>
              <a:rPr lang="en-US" sz="1600" dirty="0"/>
              <a:t>, she refused to accept his money</a:t>
            </a:r>
            <a:endParaRPr lang="pt-BR" sz="1600" dirty="0"/>
          </a:p>
          <a:p>
            <a:pPr lvl="0"/>
            <a:r>
              <a:rPr lang="en-US" sz="1600" dirty="0"/>
              <a:t>Even though Howard </a:t>
            </a:r>
            <a:r>
              <a:rPr lang="en-US" sz="1600" b="1" i="1" dirty="0"/>
              <a:t>sent a large check</a:t>
            </a:r>
            <a:r>
              <a:rPr lang="en-US" sz="1600" dirty="0"/>
              <a:t> to his daughter </a:t>
            </a:r>
            <a:r>
              <a:rPr lang="en-US" sz="1600" b="1" i="1" dirty="0"/>
              <a:t>last year</a:t>
            </a:r>
            <a:r>
              <a:rPr lang="en-US" sz="1600" dirty="0"/>
              <a:t>, she refused to accept his money</a:t>
            </a:r>
            <a:endParaRPr lang="pt-BR" sz="1600" dirty="0"/>
          </a:p>
          <a:p>
            <a:pPr lvl="0"/>
            <a:r>
              <a:rPr lang="en-US" sz="1600" dirty="0"/>
              <a:t>Even though Howard </a:t>
            </a:r>
            <a:r>
              <a:rPr lang="en-US" sz="1600" b="1" i="1" dirty="0"/>
              <a:t>sent large checks</a:t>
            </a:r>
            <a:r>
              <a:rPr lang="en-US" sz="1600" dirty="0"/>
              <a:t> to his daughter </a:t>
            </a:r>
            <a:r>
              <a:rPr lang="en-US" sz="1600" b="1" i="1" dirty="0"/>
              <a:t>last year</a:t>
            </a:r>
            <a:r>
              <a:rPr lang="en-US" sz="1600" dirty="0"/>
              <a:t>, she refused to accept his </a:t>
            </a:r>
            <a:r>
              <a:rPr lang="en-US" sz="1600" dirty="0" smtClean="0"/>
              <a:t>money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5386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523701"/>
            <a:ext cx="88569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2) </a:t>
            </a:r>
            <a:r>
              <a:rPr lang="pt-BR" sz="2400" b="1" dirty="0" err="1"/>
              <a:t>Todorova</a:t>
            </a:r>
            <a:r>
              <a:rPr lang="pt-BR" sz="2400" b="1" dirty="0"/>
              <a:t> </a:t>
            </a:r>
            <a:r>
              <a:rPr lang="pt-BR" sz="2400" b="1" i="1" dirty="0"/>
              <a:t>et al</a:t>
            </a:r>
            <a:r>
              <a:rPr lang="pt-BR" sz="2400" b="1" dirty="0"/>
              <a:t>. </a:t>
            </a:r>
            <a:r>
              <a:rPr lang="pt-BR" sz="2400" b="1" dirty="0" smtClean="0"/>
              <a:t>2000ª</a:t>
            </a:r>
          </a:p>
          <a:p>
            <a:endParaRPr lang="pt-BR" dirty="0" smtClean="0"/>
          </a:p>
          <a:p>
            <a:r>
              <a:rPr lang="en-US" b="1" dirty="0" err="1" smtClean="0"/>
              <a:t>Tarefa</a:t>
            </a:r>
            <a:r>
              <a:rPr lang="en-US" b="1" dirty="0"/>
              <a:t>: </a:t>
            </a:r>
            <a:r>
              <a:rPr lang="en-US" dirty="0" err="1"/>
              <a:t>julgamento</a:t>
            </a:r>
            <a:r>
              <a:rPr lang="en-US" dirty="0"/>
              <a:t> de </a:t>
            </a:r>
            <a:r>
              <a:rPr lang="en-US" dirty="0" err="1"/>
              <a:t>gramaticalidade</a:t>
            </a:r>
            <a:endParaRPr lang="pt-BR" dirty="0"/>
          </a:p>
          <a:p>
            <a:r>
              <a:rPr lang="pt-BR" b="1" dirty="0"/>
              <a:t>Resultados: </a:t>
            </a:r>
            <a:r>
              <a:rPr lang="pt-BR" dirty="0"/>
              <a:t>maiores RT na coerção (objeto </a:t>
            </a:r>
            <a:r>
              <a:rPr lang="pt-BR" dirty="0" smtClean="0"/>
              <a:t>único</a:t>
            </a:r>
            <a:r>
              <a:rPr lang="pt-BR" dirty="0"/>
              <a:t>)</a:t>
            </a:r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Conclusão</a:t>
            </a:r>
            <a:r>
              <a:rPr lang="pt-BR" dirty="0"/>
              <a:t>: </a:t>
            </a:r>
          </a:p>
          <a:p>
            <a:r>
              <a:rPr lang="pt-BR" dirty="0"/>
              <a:t>1) Iterativas não são </a:t>
            </a:r>
            <a:r>
              <a:rPr lang="pt-BR" dirty="0" smtClean="0"/>
              <a:t>mais custosas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2) Coerções são </a:t>
            </a:r>
            <a:r>
              <a:rPr lang="pt-BR" dirty="0" smtClean="0"/>
              <a:t>mais custosas</a:t>
            </a:r>
            <a:endParaRPr lang="pt-BR" dirty="0"/>
          </a:p>
          <a:p>
            <a:r>
              <a:rPr lang="pt-BR" dirty="0"/>
              <a:t>3) O aspecto só é processado em </a:t>
            </a:r>
            <a:r>
              <a:rPr lang="pt-BR" dirty="0" smtClean="0"/>
              <a:t>combinação </a:t>
            </a:r>
            <a:r>
              <a:rPr lang="pt-BR" dirty="0"/>
              <a:t>com o </a:t>
            </a:r>
            <a:r>
              <a:rPr lang="pt-BR" dirty="0" smtClean="0"/>
              <a:t>objeto</a:t>
            </a:r>
          </a:p>
          <a:p>
            <a:r>
              <a:rPr lang="pt-BR" sz="1600" i="1" dirty="0" smtClean="0"/>
              <a:t>(Como proposto teoricamente por Tenny 1992)</a:t>
            </a:r>
            <a:endParaRPr lang="pt-BR" sz="1600" i="1" dirty="0"/>
          </a:p>
          <a:p>
            <a:endParaRPr lang="pt-BR" sz="1400" dirty="0" smtClean="0"/>
          </a:p>
          <a:p>
            <a:pPr algn="ctr"/>
            <a:r>
              <a:rPr lang="pt-BR" sz="1400" b="1" dirty="0" smtClean="0"/>
              <a:t>QUESTÃO</a:t>
            </a:r>
            <a:r>
              <a:rPr lang="pt-BR" sz="1400" dirty="0" smtClean="0"/>
              <a:t>: </a:t>
            </a:r>
            <a:br>
              <a:rPr lang="pt-BR" sz="1400" dirty="0" smtClean="0"/>
            </a:br>
            <a:r>
              <a:rPr lang="pt-BR" sz="1400" dirty="0" smtClean="0"/>
              <a:t>Todorova só trabalha com transitivas enquanto TODOS os outros experimentos trabalham com intransitivas.</a:t>
            </a:r>
            <a:br>
              <a:rPr lang="pt-BR" sz="1400" dirty="0" smtClean="0"/>
            </a:br>
            <a:r>
              <a:rPr lang="pt-BR" sz="1600" dirty="0" smtClean="0"/>
              <a:t>Resultados interessantes para a proposta da TGP e para as propostas de computação por fases.</a:t>
            </a:r>
          </a:p>
          <a:p>
            <a:endParaRPr lang="pt-BR" sz="1400" dirty="0"/>
          </a:p>
          <a:p>
            <a:r>
              <a:rPr lang="pt-BR" sz="1400" b="1" dirty="0"/>
              <a:t>Referência</a:t>
            </a:r>
            <a:r>
              <a:rPr lang="pt-BR" sz="1400" dirty="0"/>
              <a:t>:</a:t>
            </a:r>
          </a:p>
          <a:p>
            <a:r>
              <a:rPr lang="en-US" sz="1400" dirty="0"/>
              <a:t>TODOROVA, Marina, STRAUB, K., BADECKER, W. &amp; FRANK, R. Aspectual coercion and the online computation of sentential aspect. Proceedings of the 22nd Annual Conference of the Cognitive Science Society (pp. 3–8), </a:t>
            </a:r>
            <a:r>
              <a:rPr lang="en-US" sz="1400" dirty="0" smtClean="0"/>
              <a:t>2000</a:t>
            </a:r>
            <a:endParaRPr lang="pt-BR" sz="14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82923" y="1916832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resultados</a:t>
            </a:r>
            <a:r>
              <a:rPr lang="en-US" sz="1600" dirty="0"/>
              <a:t> </a:t>
            </a:r>
            <a:r>
              <a:rPr lang="en-US" sz="1600" dirty="0" err="1"/>
              <a:t>deste</a:t>
            </a:r>
            <a:r>
              <a:rPr lang="en-US" sz="1600" dirty="0"/>
              <a:t> </a:t>
            </a:r>
            <a:r>
              <a:rPr lang="en-US" sz="1600" dirty="0" err="1"/>
              <a:t>experimento</a:t>
            </a:r>
            <a:r>
              <a:rPr lang="en-US" sz="1600" dirty="0"/>
              <a:t> </a:t>
            </a:r>
            <a:r>
              <a:rPr lang="en-US" sz="1600" dirty="0" err="1"/>
              <a:t>mostram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indíviduos</a:t>
            </a:r>
            <a:r>
              <a:rPr lang="en-US" sz="1600" dirty="0"/>
              <a:t> </a:t>
            </a:r>
            <a:r>
              <a:rPr lang="en-US" sz="1600" dirty="0" err="1"/>
              <a:t>rejeitavam</a:t>
            </a:r>
            <a:r>
              <a:rPr lang="en-US" sz="1600" dirty="0"/>
              <a:t> </a:t>
            </a:r>
            <a:r>
              <a:rPr lang="en-US" sz="1600" dirty="0" err="1"/>
              <a:t>quase</a:t>
            </a:r>
            <a:r>
              <a:rPr lang="en-US" sz="1600" dirty="0"/>
              <a:t> </a:t>
            </a:r>
            <a:r>
              <a:rPr lang="en-US" sz="1600" dirty="0" err="1"/>
              <a:t>duas</a:t>
            </a:r>
            <a:r>
              <a:rPr lang="en-US" sz="1600" dirty="0"/>
              <a:t> </a:t>
            </a:r>
            <a:r>
              <a:rPr lang="en-US" sz="1600" dirty="0" err="1"/>
              <a:t>vezes</a:t>
            </a:r>
            <a:r>
              <a:rPr lang="en-US" sz="1600" dirty="0"/>
              <a:t>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sentenças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(a) do </a:t>
            </a:r>
            <a:r>
              <a:rPr lang="en-US" sz="1600" dirty="0" err="1"/>
              <a:t>que</a:t>
            </a:r>
            <a:r>
              <a:rPr lang="en-US" sz="1600" dirty="0"/>
              <a:t> as </a:t>
            </a:r>
            <a:r>
              <a:rPr lang="en-US" sz="1600" dirty="0" err="1"/>
              <a:t>outras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990000"/>
                </a:solidFill>
              </a:rPr>
              <a:t>19%, 7%, 8% e 9% </a:t>
            </a:r>
            <a:r>
              <a:rPr lang="en-US" sz="1600" dirty="0" err="1">
                <a:solidFill>
                  <a:srgbClr val="990000"/>
                </a:solidFill>
              </a:rPr>
              <a:t>respectivamente</a:t>
            </a:r>
            <a:r>
              <a:rPr lang="en-US" sz="1600" dirty="0"/>
              <a:t>) </a:t>
            </a:r>
            <a:r>
              <a:rPr lang="en-US" sz="1600" dirty="0" err="1"/>
              <a:t>além</a:t>
            </a:r>
            <a:r>
              <a:rPr lang="en-US" sz="1600" dirty="0"/>
              <a:t> de um </a:t>
            </a:r>
            <a:r>
              <a:rPr lang="en-US" sz="1600" dirty="0" err="1"/>
              <a:t>maior</a:t>
            </a:r>
            <a:r>
              <a:rPr lang="en-US" sz="1600" dirty="0"/>
              <a:t> tempo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leitura</a:t>
            </a:r>
            <a:r>
              <a:rPr lang="en-US" sz="1600" dirty="0"/>
              <a:t> dos </a:t>
            </a:r>
            <a:r>
              <a:rPr lang="en-US" sz="1600" dirty="0" err="1"/>
              <a:t>advérbios</a:t>
            </a:r>
            <a:r>
              <a:rPr lang="en-US" sz="1600" dirty="0"/>
              <a:t> no </a:t>
            </a:r>
            <a:r>
              <a:rPr lang="en-US" sz="1600" dirty="0" err="1"/>
              <a:t>mesmo</a:t>
            </a:r>
            <a:r>
              <a:rPr lang="en-US" sz="1600" dirty="0"/>
              <a:t> </a:t>
            </a:r>
            <a:r>
              <a:rPr lang="en-US" sz="1600" dirty="0" err="1"/>
              <a:t>tipo</a:t>
            </a:r>
            <a:r>
              <a:rPr lang="en-US" sz="1600" dirty="0"/>
              <a:t> de </a:t>
            </a:r>
            <a:r>
              <a:rPr lang="en-US" sz="1600" dirty="0" err="1"/>
              <a:t>sentença</a:t>
            </a:r>
            <a:r>
              <a:rPr lang="en-US" sz="1600" dirty="0"/>
              <a:t>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516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ixaDeTexto 3"/>
          <p:cNvSpPr txBox="1">
            <a:spLocks noChangeArrowheads="1"/>
          </p:cNvSpPr>
          <p:nvPr/>
        </p:nvSpPr>
        <p:spPr bwMode="auto">
          <a:xfrm>
            <a:off x="654647" y="1065213"/>
            <a:ext cx="357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a large check for many years</a:t>
            </a:r>
          </a:p>
        </p:txBody>
      </p:sp>
      <p:sp>
        <p:nvSpPr>
          <p:cNvPr id="68611" name="CaixaDeTexto 5"/>
          <p:cNvSpPr txBox="1">
            <a:spLocks noChangeArrowheads="1"/>
          </p:cNvSpPr>
          <p:nvPr/>
        </p:nvSpPr>
        <p:spPr bwMode="auto">
          <a:xfrm>
            <a:off x="583209" y="1565275"/>
            <a:ext cx="142875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a large check 1</a:t>
            </a:r>
          </a:p>
        </p:txBody>
      </p:sp>
      <p:sp>
        <p:nvSpPr>
          <p:cNvPr id="68612" name="CaixaDeTexto 6"/>
          <p:cNvSpPr txBox="1">
            <a:spLocks noChangeArrowheads="1"/>
          </p:cNvSpPr>
          <p:nvPr/>
        </p:nvSpPr>
        <p:spPr bwMode="auto">
          <a:xfrm>
            <a:off x="2797772" y="1565275"/>
            <a:ext cx="1357312" cy="1327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 dirty="0" err="1">
                <a:latin typeface="Calibri" pitchFamily="34" charset="0"/>
              </a:rPr>
              <a:t>year</a:t>
            </a:r>
            <a:r>
              <a:rPr lang="pt-BR" sz="1600" dirty="0">
                <a:latin typeface="Calibri" pitchFamily="34" charset="0"/>
              </a:rPr>
              <a:t> 1</a:t>
            </a:r>
          </a:p>
          <a:p>
            <a:pPr algn="ctr" eaLnBrk="1" hangingPunct="1"/>
            <a:endParaRPr lang="pt-BR" sz="1600" dirty="0">
              <a:latin typeface="Calibri" pitchFamily="34" charset="0"/>
            </a:endParaRPr>
          </a:p>
          <a:p>
            <a:pPr algn="ctr" eaLnBrk="1" hangingPunct="1"/>
            <a:r>
              <a:rPr lang="pt-BR" sz="1600" dirty="0" err="1">
                <a:latin typeface="Calibri" pitchFamily="34" charset="0"/>
              </a:rPr>
              <a:t>year</a:t>
            </a:r>
            <a:r>
              <a:rPr lang="pt-BR" sz="1600" dirty="0">
                <a:latin typeface="Calibri" pitchFamily="34" charset="0"/>
              </a:rPr>
              <a:t> 2</a:t>
            </a:r>
          </a:p>
          <a:p>
            <a:pPr algn="ctr" eaLnBrk="1" hangingPunct="1"/>
            <a:endParaRPr lang="pt-BR" sz="1600" dirty="0">
              <a:latin typeface="Calibri" pitchFamily="34" charset="0"/>
            </a:endParaRPr>
          </a:p>
          <a:p>
            <a:pPr algn="ctr" eaLnBrk="1" hangingPunct="1"/>
            <a:r>
              <a:rPr lang="pt-BR" sz="1600" dirty="0" err="1">
                <a:latin typeface="Calibri" pitchFamily="34" charset="0"/>
              </a:rPr>
              <a:t>year</a:t>
            </a:r>
            <a:r>
              <a:rPr lang="pt-BR" sz="1600" dirty="0">
                <a:latin typeface="Calibri" pitchFamily="34" charset="0"/>
              </a:rPr>
              <a:t> 3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2011959" y="1685925"/>
            <a:ext cx="769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eta para baixo 52"/>
          <p:cNvSpPr/>
          <p:nvPr/>
        </p:nvSpPr>
        <p:spPr>
          <a:xfrm>
            <a:off x="1154709" y="1993900"/>
            <a:ext cx="357188" cy="71438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8615" name="CaixaDeTexto 54"/>
          <p:cNvSpPr txBox="1">
            <a:spLocks noChangeArrowheads="1"/>
          </p:cNvSpPr>
          <p:nvPr/>
        </p:nvSpPr>
        <p:spPr bwMode="auto">
          <a:xfrm>
            <a:off x="440334" y="2155825"/>
            <a:ext cx="17145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a large check 2 (c)</a:t>
            </a:r>
          </a:p>
        </p:txBody>
      </p:sp>
      <p:sp>
        <p:nvSpPr>
          <p:cNvPr id="68616" name="CaixaDeTexto 55"/>
          <p:cNvSpPr txBox="1">
            <a:spLocks noChangeArrowheads="1"/>
          </p:cNvSpPr>
          <p:nvPr/>
        </p:nvSpPr>
        <p:spPr bwMode="auto">
          <a:xfrm>
            <a:off x="440334" y="2584450"/>
            <a:ext cx="17145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a large check 3 (c)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154834" y="2335213"/>
            <a:ext cx="627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stCxn id="68616" idx="3"/>
          </p:cNvCxnSpPr>
          <p:nvPr/>
        </p:nvCxnSpPr>
        <p:spPr>
          <a:xfrm>
            <a:off x="2154834" y="2759075"/>
            <a:ext cx="642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9" name="CaixaDeTexto 9"/>
          <p:cNvSpPr txBox="1">
            <a:spLocks noChangeArrowheads="1"/>
          </p:cNvSpPr>
          <p:nvPr/>
        </p:nvSpPr>
        <p:spPr bwMode="auto">
          <a:xfrm>
            <a:off x="4869459" y="1065213"/>
            <a:ext cx="357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large checks for many years</a:t>
            </a:r>
          </a:p>
        </p:txBody>
      </p:sp>
      <p:sp>
        <p:nvSpPr>
          <p:cNvPr id="68620" name="CaixaDeTexto 10"/>
          <p:cNvSpPr txBox="1">
            <a:spLocks noChangeArrowheads="1"/>
          </p:cNvSpPr>
          <p:nvPr/>
        </p:nvSpPr>
        <p:spPr bwMode="auto">
          <a:xfrm>
            <a:off x="4869459" y="1565275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1</a:t>
            </a:r>
          </a:p>
        </p:txBody>
      </p:sp>
      <p:sp>
        <p:nvSpPr>
          <p:cNvPr id="68621" name="CaixaDeTexto 14"/>
          <p:cNvSpPr txBox="1">
            <a:spLocks noChangeArrowheads="1"/>
          </p:cNvSpPr>
          <p:nvPr/>
        </p:nvSpPr>
        <p:spPr bwMode="auto">
          <a:xfrm>
            <a:off x="4869459" y="2084388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2</a:t>
            </a:r>
          </a:p>
        </p:txBody>
      </p:sp>
      <p:sp>
        <p:nvSpPr>
          <p:cNvPr id="68622" name="CaixaDeTexto 15"/>
          <p:cNvSpPr txBox="1">
            <a:spLocks noChangeArrowheads="1"/>
          </p:cNvSpPr>
          <p:nvPr/>
        </p:nvSpPr>
        <p:spPr bwMode="auto">
          <a:xfrm>
            <a:off x="4869459" y="2584450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3</a:t>
            </a:r>
          </a:p>
        </p:txBody>
      </p:sp>
      <p:cxnSp>
        <p:nvCxnSpPr>
          <p:cNvPr id="2" name="Conector reto 51"/>
          <p:cNvCxnSpPr/>
          <p:nvPr/>
        </p:nvCxnSpPr>
        <p:spPr>
          <a:xfrm>
            <a:off x="6237884" y="1757363"/>
            <a:ext cx="785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57"/>
          <p:cNvCxnSpPr/>
          <p:nvPr/>
        </p:nvCxnSpPr>
        <p:spPr>
          <a:xfrm flipV="1">
            <a:off x="6237884" y="2262188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59"/>
          <p:cNvCxnSpPr/>
          <p:nvPr/>
        </p:nvCxnSpPr>
        <p:spPr>
          <a:xfrm>
            <a:off x="6237884" y="2767013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8" name="CaixaDeTexto 16"/>
          <p:cNvSpPr txBox="1">
            <a:spLocks noChangeArrowheads="1"/>
          </p:cNvSpPr>
          <p:nvPr/>
        </p:nvSpPr>
        <p:spPr bwMode="auto">
          <a:xfrm>
            <a:off x="676275" y="3683000"/>
            <a:ext cx="357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a large check last year</a:t>
            </a:r>
          </a:p>
        </p:txBody>
      </p:sp>
      <p:sp>
        <p:nvSpPr>
          <p:cNvPr id="68639" name="CaixaDeTexto 17"/>
          <p:cNvSpPr txBox="1">
            <a:spLocks noChangeArrowheads="1"/>
          </p:cNvSpPr>
          <p:nvPr/>
        </p:nvSpPr>
        <p:spPr bwMode="auto">
          <a:xfrm>
            <a:off x="676275" y="4254500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a large check</a:t>
            </a:r>
          </a:p>
        </p:txBody>
      </p:sp>
      <p:sp>
        <p:nvSpPr>
          <p:cNvPr id="68640" name="CaixaDeTexto 18"/>
          <p:cNvSpPr txBox="1">
            <a:spLocks noChangeArrowheads="1"/>
          </p:cNvSpPr>
          <p:nvPr/>
        </p:nvSpPr>
        <p:spPr bwMode="auto">
          <a:xfrm>
            <a:off x="2819400" y="4254500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last year</a:t>
            </a:r>
          </a:p>
        </p:txBody>
      </p:sp>
      <p:cxnSp>
        <p:nvCxnSpPr>
          <p:cNvPr id="68" name="Conector reto 67"/>
          <p:cNvCxnSpPr>
            <a:stCxn id="68639" idx="3"/>
            <a:endCxn id="68640" idx="1"/>
          </p:cNvCxnSpPr>
          <p:nvPr/>
        </p:nvCxnSpPr>
        <p:spPr>
          <a:xfrm>
            <a:off x="2033588" y="4429125"/>
            <a:ext cx="785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46" name="CaixaDeTexto 21"/>
          <p:cNvSpPr txBox="1">
            <a:spLocks noChangeArrowheads="1"/>
          </p:cNvSpPr>
          <p:nvPr/>
        </p:nvSpPr>
        <p:spPr bwMode="auto">
          <a:xfrm>
            <a:off x="4962525" y="3671888"/>
            <a:ext cx="357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large checks last year</a:t>
            </a:r>
          </a:p>
        </p:txBody>
      </p:sp>
      <p:sp>
        <p:nvSpPr>
          <p:cNvPr id="68647" name="CaixaDeTexto 22"/>
          <p:cNvSpPr txBox="1">
            <a:spLocks noChangeArrowheads="1"/>
          </p:cNvSpPr>
          <p:nvPr/>
        </p:nvSpPr>
        <p:spPr bwMode="auto">
          <a:xfrm>
            <a:off x="4962525" y="4243388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1</a:t>
            </a:r>
          </a:p>
        </p:txBody>
      </p:sp>
      <p:sp>
        <p:nvSpPr>
          <p:cNvPr id="68648" name="CaixaDeTexto 23"/>
          <p:cNvSpPr txBox="1">
            <a:spLocks noChangeArrowheads="1"/>
          </p:cNvSpPr>
          <p:nvPr/>
        </p:nvSpPr>
        <p:spPr bwMode="auto">
          <a:xfrm>
            <a:off x="7105650" y="4243388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last year</a:t>
            </a:r>
          </a:p>
        </p:txBody>
      </p:sp>
      <p:sp>
        <p:nvSpPr>
          <p:cNvPr id="68649" name="CaixaDeTexto 26"/>
          <p:cNvSpPr txBox="1">
            <a:spLocks noChangeArrowheads="1"/>
          </p:cNvSpPr>
          <p:nvPr/>
        </p:nvSpPr>
        <p:spPr bwMode="auto">
          <a:xfrm>
            <a:off x="4962525" y="4762500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2</a:t>
            </a:r>
          </a:p>
        </p:txBody>
      </p:sp>
      <p:sp>
        <p:nvSpPr>
          <p:cNvPr id="68650" name="CaixaDeTexto 27"/>
          <p:cNvSpPr txBox="1">
            <a:spLocks noChangeArrowheads="1"/>
          </p:cNvSpPr>
          <p:nvPr/>
        </p:nvSpPr>
        <p:spPr bwMode="auto">
          <a:xfrm>
            <a:off x="4962525" y="5262563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3</a:t>
            </a:r>
          </a:p>
        </p:txBody>
      </p:sp>
      <p:cxnSp>
        <p:nvCxnSpPr>
          <p:cNvPr id="70" name="Conector reto 69"/>
          <p:cNvCxnSpPr>
            <a:stCxn id="68647" idx="3"/>
            <a:endCxn id="68648" idx="1"/>
          </p:cNvCxnSpPr>
          <p:nvPr/>
        </p:nvCxnSpPr>
        <p:spPr>
          <a:xfrm>
            <a:off x="6319838" y="4418013"/>
            <a:ext cx="785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>
            <a:stCxn id="68649" idx="3"/>
            <a:endCxn id="68648" idx="1"/>
          </p:cNvCxnSpPr>
          <p:nvPr/>
        </p:nvCxnSpPr>
        <p:spPr>
          <a:xfrm flipV="1">
            <a:off x="6319838" y="4418013"/>
            <a:ext cx="785812" cy="519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stCxn id="68650" idx="3"/>
            <a:endCxn id="68648" idx="1"/>
          </p:cNvCxnSpPr>
          <p:nvPr/>
        </p:nvCxnSpPr>
        <p:spPr>
          <a:xfrm flipV="1">
            <a:off x="6319838" y="4418013"/>
            <a:ext cx="785812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60" name="CaixaDeTexto 6"/>
          <p:cNvSpPr txBox="1">
            <a:spLocks noChangeArrowheads="1"/>
          </p:cNvSpPr>
          <p:nvPr/>
        </p:nvSpPr>
        <p:spPr bwMode="auto">
          <a:xfrm>
            <a:off x="7030047" y="1543050"/>
            <a:ext cx="1357312" cy="1327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1</a:t>
            </a:r>
          </a:p>
          <a:p>
            <a:pPr algn="ctr" eaLnBrk="1" hangingPunct="1"/>
            <a:endParaRPr lang="pt-BR" sz="1600">
              <a:latin typeface="Calibri" pitchFamily="34" charset="0"/>
            </a:endParaRPr>
          </a:p>
          <a:p>
            <a:pPr algn="ctr" eaLnBrk="1" hangingPunct="1"/>
            <a:r>
              <a:rPr lang="pt-BR" sz="1600">
                <a:latin typeface="Calibri" pitchFamily="34" charset="0"/>
              </a:rPr>
              <a:t>year 2</a:t>
            </a:r>
          </a:p>
          <a:p>
            <a:pPr algn="ctr" eaLnBrk="1" hangingPunct="1"/>
            <a:endParaRPr lang="pt-BR" sz="1600">
              <a:latin typeface="Calibri" pitchFamily="34" charset="0"/>
            </a:endParaRPr>
          </a:p>
          <a:p>
            <a:pPr algn="ctr" eaLnBrk="1" hangingPunct="1"/>
            <a:r>
              <a:rPr lang="pt-BR" sz="1600">
                <a:latin typeface="Calibri" pitchFamily="34" charset="0"/>
              </a:rPr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28108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523701"/>
            <a:ext cx="885698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2) </a:t>
            </a:r>
            <a:r>
              <a:rPr lang="pt-BR" sz="2400" b="1" dirty="0" err="1"/>
              <a:t>Todorova</a:t>
            </a:r>
            <a:r>
              <a:rPr lang="pt-BR" sz="2400" b="1" dirty="0"/>
              <a:t> </a:t>
            </a:r>
            <a:r>
              <a:rPr lang="pt-BR" sz="2400" b="1" i="1" dirty="0"/>
              <a:t>et al</a:t>
            </a:r>
            <a:r>
              <a:rPr lang="pt-BR" sz="2400" b="1" dirty="0"/>
              <a:t>. </a:t>
            </a:r>
            <a:r>
              <a:rPr lang="pt-BR" sz="2400" b="1" dirty="0" smtClean="0"/>
              <a:t>2000ª</a:t>
            </a:r>
          </a:p>
          <a:p>
            <a:endParaRPr lang="pt-BR" dirty="0" smtClean="0"/>
          </a:p>
          <a:p>
            <a:endParaRPr lang="pt-BR" sz="2800" dirty="0"/>
          </a:p>
          <a:p>
            <a:r>
              <a:rPr lang="pt-BR" sz="2800" dirty="0" smtClean="0"/>
              <a:t>O navio português entrava na baía...</a:t>
            </a:r>
          </a:p>
          <a:p>
            <a:r>
              <a:rPr lang="pt-BR" sz="2800" dirty="0" smtClean="0"/>
              <a:t>						... o navio brasileiro</a:t>
            </a:r>
          </a:p>
          <a:p>
            <a:endParaRPr lang="pt-BR" sz="2800" dirty="0"/>
          </a:p>
          <a:p>
            <a:pPr algn="ctr"/>
            <a:endParaRPr lang="pt-BR" sz="2800" b="1" dirty="0" smtClean="0"/>
          </a:p>
          <a:p>
            <a:pPr algn="ctr"/>
            <a:r>
              <a:rPr lang="pt-BR" sz="2400" b="1" dirty="0" smtClean="0"/>
              <a:t> Reanálise do VP para “</a:t>
            </a:r>
            <a:r>
              <a:rPr lang="pt-BR" sz="2400" b="1" i="1" dirty="0" smtClean="0"/>
              <a:t>entravar</a:t>
            </a:r>
            <a:r>
              <a:rPr lang="pt-BR" sz="2400" b="1" dirty="0" smtClean="0"/>
              <a:t>”, ao invés de “</a:t>
            </a:r>
            <a:r>
              <a:rPr lang="pt-BR" sz="2400" b="1" i="1" dirty="0" smtClean="0"/>
              <a:t>entrar”</a:t>
            </a:r>
            <a:r>
              <a:rPr lang="pt-BR" sz="2400" b="1" dirty="0" smtClean="0"/>
              <a:t>.</a:t>
            </a:r>
          </a:p>
          <a:p>
            <a:endParaRPr lang="pt-BR" sz="2800" dirty="0" smtClean="0"/>
          </a:p>
          <a:p>
            <a:endParaRPr lang="pt-BR" sz="2800" dirty="0"/>
          </a:p>
          <a:p>
            <a:pPr algn="ctr"/>
            <a:r>
              <a:rPr lang="pt-BR" sz="2400" dirty="0" smtClean="0"/>
              <a:t>No caso de Todorova et al. ocorreria uma reanálise de um VP fechado e interpretado como pontual, para um VP que se refere a um conjunto de eventos.</a:t>
            </a:r>
          </a:p>
        </p:txBody>
      </p:sp>
    </p:spTree>
    <p:extLst>
      <p:ext uri="{BB962C8B-B14F-4D97-AF65-F5344CB8AC3E}">
        <p14:creationId xmlns:p14="http://schemas.microsoft.com/office/powerpoint/2010/main" val="14750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451068"/>
            <a:ext cx="88569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Outros Trabalhos</a:t>
            </a:r>
            <a:endParaRPr lang="pt-BR" sz="2400" dirty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/>
          </a:p>
          <a:p>
            <a:pPr algn="just"/>
            <a:r>
              <a:rPr lang="pt-BR" b="1" dirty="0" err="1" smtClean="0"/>
              <a:t>Todorova</a:t>
            </a:r>
            <a:r>
              <a:rPr lang="pt-BR" b="1" dirty="0" smtClean="0"/>
              <a:t> </a:t>
            </a:r>
            <a:r>
              <a:rPr lang="pt-BR" b="1" dirty="0"/>
              <a:t>et al. </a:t>
            </a:r>
            <a:r>
              <a:rPr lang="pt-BR" b="1" dirty="0" smtClean="0"/>
              <a:t>2000b (apenas em pôster)</a:t>
            </a:r>
          </a:p>
          <a:p>
            <a:pPr algn="just"/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- Utiliza os mesmos estímulos dos experimentos de </a:t>
            </a:r>
            <a:r>
              <a:rPr lang="pt-BR" dirty="0" smtClean="0"/>
              <a:t>Todorova 2000a;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- </a:t>
            </a:r>
            <a:r>
              <a:rPr lang="pt-BR" dirty="0" smtClean="0"/>
              <a:t>Altera os modificadores durativos (</a:t>
            </a:r>
            <a:r>
              <a:rPr lang="pt-BR" dirty="0" smtClean="0">
                <a:solidFill>
                  <a:srgbClr val="0070C0"/>
                </a:solidFill>
              </a:rPr>
              <a:t>for </a:t>
            </a:r>
            <a:r>
              <a:rPr lang="pt-BR" dirty="0" err="1" smtClean="0">
                <a:solidFill>
                  <a:srgbClr val="0070C0"/>
                </a:solidFill>
              </a:rPr>
              <a:t>many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years</a:t>
            </a:r>
            <a:r>
              <a:rPr lang="pt-BR" dirty="0" smtClean="0"/>
              <a:t>) para modificadores iterativos (</a:t>
            </a:r>
            <a:r>
              <a:rPr lang="pt-BR" dirty="0" err="1" smtClean="0">
                <a:solidFill>
                  <a:srgbClr val="0070C0"/>
                </a:solidFill>
              </a:rPr>
              <a:t>every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year</a:t>
            </a:r>
            <a:r>
              <a:rPr lang="pt-BR" dirty="0" smtClean="0"/>
              <a:t>), por considerar que os durativos seriam ambíguos podendo indicar que o tempo de a carta chegar durou </a:t>
            </a:r>
            <a:r>
              <a:rPr lang="pt-BR" i="1" dirty="0" err="1" smtClean="0"/>
              <a:t>many</a:t>
            </a:r>
            <a:r>
              <a:rPr lang="pt-BR" i="1" dirty="0" smtClean="0"/>
              <a:t> </a:t>
            </a:r>
            <a:r>
              <a:rPr lang="pt-BR" i="1" dirty="0" err="1" smtClean="0"/>
              <a:t>years</a:t>
            </a:r>
            <a:r>
              <a:rPr lang="pt-BR" dirty="0" smtClean="0"/>
              <a:t> ou que houveram vários envios neste tempo;</a:t>
            </a:r>
          </a:p>
          <a:p>
            <a:pPr algn="just"/>
            <a:r>
              <a:rPr lang="pt-BR" dirty="0" smtClean="0"/>
              <a:t>- Maior tempo para a condição única (</a:t>
            </a:r>
            <a:r>
              <a:rPr lang="pt-BR" dirty="0" err="1" smtClean="0">
                <a:solidFill>
                  <a:srgbClr val="0070C0"/>
                </a:solidFill>
              </a:rPr>
              <a:t>sent</a:t>
            </a:r>
            <a:r>
              <a:rPr lang="pt-BR" dirty="0" smtClean="0">
                <a:solidFill>
                  <a:srgbClr val="0070C0"/>
                </a:solidFill>
              </a:rPr>
              <a:t> a </a:t>
            </a:r>
            <a:r>
              <a:rPr lang="pt-BR" dirty="0" err="1" smtClean="0">
                <a:solidFill>
                  <a:srgbClr val="0070C0"/>
                </a:solidFill>
              </a:rPr>
              <a:t>large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check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every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year</a:t>
            </a:r>
            <a:r>
              <a:rPr lang="pt-BR" dirty="0" smtClean="0"/>
              <a:t>) embora seja mais rápido que a mesma condição de </a:t>
            </a:r>
            <a:r>
              <a:rPr lang="pt-BR" dirty="0" err="1" smtClean="0"/>
              <a:t>Todorova</a:t>
            </a:r>
            <a:r>
              <a:rPr lang="pt-BR" dirty="0" smtClean="0"/>
              <a:t> et al. 2000a (</a:t>
            </a:r>
            <a:r>
              <a:rPr lang="pt-BR" dirty="0" err="1" smtClean="0">
                <a:solidFill>
                  <a:srgbClr val="0070C0"/>
                </a:solidFill>
              </a:rPr>
              <a:t>sent</a:t>
            </a:r>
            <a:r>
              <a:rPr lang="pt-BR" dirty="0" smtClean="0">
                <a:solidFill>
                  <a:srgbClr val="0070C0"/>
                </a:solidFill>
              </a:rPr>
              <a:t> a </a:t>
            </a:r>
            <a:r>
              <a:rPr lang="pt-BR" dirty="0" err="1" smtClean="0">
                <a:solidFill>
                  <a:srgbClr val="0070C0"/>
                </a:solidFill>
              </a:rPr>
              <a:t>large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check</a:t>
            </a:r>
            <a:r>
              <a:rPr lang="pt-BR" dirty="0" smtClean="0">
                <a:solidFill>
                  <a:srgbClr val="0070C0"/>
                </a:solidFill>
              </a:rPr>
              <a:t> for </a:t>
            </a:r>
            <a:r>
              <a:rPr lang="pt-BR" dirty="0" err="1" smtClean="0">
                <a:solidFill>
                  <a:srgbClr val="0070C0"/>
                </a:solidFill>
              </a:rPr>
              <a:t>many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years</a:t>
            </a:r>
            <a:r>
              <a:rPr lang="pt-BR" dirty="0" smtClean="0"/>
              <a:t>).</a:t>
            </a:r>
            <a:endParaRPr lang="pt-BR" dirty="0"/>
          </a:p>
          <a:p>
            <a:endParaRPr lang="pt-BR" b="1" dirty="0" smtClean="0"/>
          </a:p>
          <a:p>
            <a:endParaRPr lang="pt-BR" sz="1400" b="1" dirty="0" smtClean="0"/>
          </a:p>
          <a:p>
            <a:endParaRPr lang="pt-BR" sz="1400" b="1" dirty="0"/>
          </a:p>
          <a:p>
            <a:endParaRPr lang="pt-BR" sz="1400" b="1" dirty="0" smtClean="0"/>
          </a:p>
          <a:p>
            <a:endParaRPr lang="pt-BR" sz="1400" b="1" dirty="0"/>
          </a:p>
          <a:p>
            <a:endParaRPr lang="pt-BR" sz="1400" b="1" dirty="0" smtClean="0"/>
          </a:p>
          <a:p>
            <a:endParaRPr lang="pt-BR" sz="1400" b="1" dirty="0"/>
          </a:p>
          <a:p>
            <a:r>
              <a:rPr lang="pt-BR" sz="1400" b="1" dirty="0" smtClean="0"/>
              <a:t>Referência</a:t>
            </a:r>
            <a:r>
              <a:rPr lang="pt-BR" sz="1400" dirty="0"/>
              <a:t>:</a:t>
            </a:r>
          </a:p>
          <a:p>
            <a:pPr algn="just"/>
            <a:r>
              <a:rPr lang="en-US" sz="1400" dirty="0" err="1"/>
              <a:t>Todorova</a:t>
            </a:r>
            <a:r>
              <a:rPr lang="en-US" sz="1400" dirty="0"/>
              <a:t>, M., Straub, K., </a:t>
            </a:r>
            <a:r>
              <a:rPr lang="en-US" sz="1400" dirty="0" err="1"/>
              <a:t>Badecker</a:t>
            </a:r>
            <a:r>
              <a:rPr lang="en-US" sz="1400" dirty="0"/>
              <a:t>, W., &amp; Frank, R. (2000b, August). Processing correlates of aspectual computation. Presented to the Workshop on Events and Paths, ESSLLI XII, Birmingham, England</a:t>
            </a:r>
            <a:r>
              <a:rPr lang="en-US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115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4"/>
          <p:cNvSpPr txBox="1">
            <a:spLocks noChangeArrowheads="1"/>
          </p:cNvSpPr>
          <p:nvPr/>
        </p:nvSpPr>
        <p:spPr bwMode="auto">
          <a:xfrm>
            <a:off x="556667" y="3973379"/>
            <a:ext cx="357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a large check every year</a:t>
            </a:r>
          </a:p>
        </p:txBody>
      </p:sp>
      <p:sp>
        <p:nvSpPr>
          <p:cNvPr id="5" name="CaixaDeTexto 35"/>
          <p:cNvSpPr txBox="1">
            <a:spLocks noChangeArrowheads="1"/>
          </p:cNvSpPr>
          <p:nvPr/>
        </p:nvSpPr>
        <p:spPr bwMode="auto">
          <a:xfrm>
            <a:off x="556667" y="4544879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1</a:t>
            </a:r>
          </a:p>
        </p:txBody>
      </p:sp>
      <p:sp>
        <p:nvSpPr>
          <p:cNvPr id="6" name="CaixaDeTexto 36"/>
          <p:cNvSpPr txBox="1">
            <a:spLocks noChangeArrowheads="1"/>
          </p:cNvSpPr>
          <p:nvPr/>
        </p:nvSpPr>
        <p:spPr bwMode="auto">
          <a:xfrm>
            <a:off x="2699792" y="4544879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1</a:t>
            </a:r>
          </a:p>
        </p:txBody>
      </p:sp>
      <p:sp>
        <p:nvSpPr>
          <p:cNvPr id="7" name="CaixaDeTexto 37"/>
          <p:cNvSpPr txBox="1">
            <a:spLocks noChangeArrowheads="1"/>
          </p:cNvSpPr>
          <p:nvPr/>
        </p:nvSpPr>
        <p:spPr bwMode="auto">
          <a:xfrm>
            <a:off x="2699792" y="5063991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2</a:t>
            </a:r>
          </a:p>
        </p:txBody>
      </p:sp>
      <p:sp>
        <p:nvSpPr>
          <p:cNvPr id="8" name="CaixaDeTexto 38"/>
          <p:cNvSpPr txBox="1">
            <a:spLocks noChangeArrowheads="1"/>
          </p:cNvSpPr>
          <p:nvPr/>
        </p:nvSpPr>
        <p:spPr bwMode="auto">
          <a:xfrm>
            <a:off x="2699792" y="5564054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3</a:t>
            </a:r>
          </a:p>
        </p:txBody>
      </p:sp>
      <p:sp>
        <p:nvSpPr>
          <p:cNvPr id="9" name="CaixaDeTexto 39"/>
          <p:cNvSpPr txBox="1">
            <a:spLocks noChangeArrowheads="1"/>
          </p:cNvSpPr>
          <p:nvPr/>
        </p:nvSpPr>
        <p:spPr bwMode="auto">
          <a:xfrm>
            <a:off x="556667" y="5063991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2</a:t>
            </a:r>
          </a:p>
        </p:txBody>
      </p:sp>
      <p:sp>
        <p:nvSpPr>
          <p:cNvPr id="10" name="CaixaDeTexto 40"/>
          <p:cNvSpPr txBox="1">
            <a:spLocks noChangeArrowheads="1"/>
          </p:cNvSpPr>
          <p:nvPr/>
        </p:nvSpPr>
        <p:spPr bwMode="auto">
          <a:xfrm>
            <a:off x="556667" y="5564054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3</a:t>
            </a:r>
          </a:p>
        </p:txBody>
      </p:sp>
      <p:cxnSp>
        <p:nvCxnSpPr>
          <p:cNvPr id="11" name="Conector reto 10"/>
          <p:cNvCxnSpPr>
            <a:stCxn id="5" idx="3"/>
            <a:endCxn id="6" idx="1"/>
          </p:cNvCxnSpPr>
          <p:nvPr/>
        </p:nvCxnSpPr>
        <p:spPr>
          <a:xfrm>
            <a:off x="1913979" y="4719504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9" idx="3"/>
            <a:endCxn id="7" idx="1"/>
          </p:cNvCxnSpPr>
          <p:nvPr/>
        </p:nvCxnSpPr>
        <p:spPr>
          <a:xfrm>
            <a:off x="1913979" y="5238616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10" idx="3"/>
            <a:endCxn id="8" idx="1"/>
          </p:cNvCxnSpPr>
          <p:nvPr/>
        </p:nvCxnSpPr>
        <p:spPr>
          <a:xfrm>
            <a:off x="1913979" y="5738679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41"/>
          <p:cNvSpPr txBox="1">
            <a:spLocks noChangeArrowheads="1"/>
          </p:cNvSpPr>
          <p:nvPr/>
        </p:nvSpPr>
        <p:spPr bwMode="auto">
          <a:xfrm>
            <a:off x="4771479" y="3973379"/>
            <a:ext cx="357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large checks every year</a:t>
            </a:r>
          </a:p>
        </p:txBody>
      </p:sp>
      <p:sp>
        <p:nvSpPr>
          <p:cNvPr id="23" name="CaixaDeTexto 42"/>
          <p:cNvSpPr txBox="1">
            <a:spLocks noChangeArrowheads="1"/>
          </p:cNvSpPr>
          <p:nvPr/>
        </p:nvSpPr>
        <p:spPr bwMode="auto">
          <a:xfrm>
            <a:off x="4842917" y="4473441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1</a:t>
            </a:r>
          </a:p>
        </p:txBody>
      </p:sp>
      <p:sp>
        <p:nvSpPr>
          <p:cNvPr id="24" name="CaixaDeTexto 43"/>
          <p:cNvSpPr txBox="1">
            <a:spLocks noChangeArrowheads="1"/>
          </p:cNvSpPr>
          <p:nvPr/>
        </p:nvSpPr>
        <p:spPr bwMode="auto">
          <a:xfrm>
            <a:off x="6986042" y="4473441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1</a:t>
            </a:r>
          </a:p>
        </p:txBody>
      </p:sp>
      <p:sp>
        <p:nvSpPr>
          <p:cNvPr id="25" name="CaixaDeTexto 46"/>
          <p:cNvSpPr txBox="1">
            <a:spLocks noChangeArrowheads="1"/>
          </p:cNvSpPr>
          <p:nvPr/>
        </p:nvSpPr>
        <p:spPr bwMode="auto">
          <a:xfrm>
            <a:off x="4842917" y="4992554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2</a:t>
            </a:r>
          </a:p>
        </p:txBody>
      </p:sp>
      <p:sp>
        <p:nvSpPr>
          <p:cNvPr id="26" name="CaixaDeTexto 47"/>
          <p:cNvSpPr txBox="1">
            <a:spLocks noChangeArrowheads="1"/>
          </p:cNvSpPr>
          <p:nvPr/>
        </p:nvSpPr>
        <p:spPr bwMode="auto">
          <a:xfrm>
            <a:off x="4842917" y="5492616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3</a:t>
            </a:r>
          </a:p>
        </p:txBody>
      </p:sp>
      <p:sp>
        <p:nvSpPr>
          <p:cNvPr id="27" name="CaixaDeTexto 48"/>
          <p:cNvSpPr txBox="1">
            <a:spLocks noChangeArrowheads="1"/>
          </p:cNvSpPr>
          <p:nvPr/>
        </p:nvSpPr>
        <p:spPr bwMode="auto">
          <a:xfrm>
            <a:off x="6986042" y="5992679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2</a:t>
            </a:r>
          </a:p>
        </p:txBody>
      </p:sp>
      <p:sp>
        <p:nvSpPr>
          <p:cNvPr id="28" name="CaixaDeTexto 49"/>
          <p:cNvSpPr txBox="1">
            <a:spLocks noChangeArrowheads="1"/>
          </p:cNvSpPr>
          <p:nvPr/>
        </p:nvSpPr>
        <p:spPr bwMode="auto">
          <a:xfrm>
            <a:off x="4842917" y="5992679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4</a:t>
            </a:r>
          </a:p>
        </p:txBody>
      </p:sp>
      <p:cxnSp>
        <p:nvCxnSpPr>
          <p:cNvPr id="29" name="Conector reto 28"/>
          <p:cNvCxnSpPr>
            <a:stCxn id="23" idx="3"/>
            <a:endCxn id="24" idx="1"/>
          </p:cNvCxnSpPr>
          <p:nvPr/>
        </p:nvCxnSpPr>
        <p:spPr>
          <a:xfrm>
            <a:off x="6200229" y="4648066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25" idx="3"/>
            <a:endCxn id="24" idx="1"/>
          </p:cNvCxnSpPr>
          <p:nvPr/>
        </p:nvCxnSpPr>
        <p:spPr>
          <a:xfrm flipV="1">
            <a:off x="6200229" y="4648066"/>
            <a:ext cx="785813" cy="519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26" idx="3"/>
            <a:endCxn id="27" idx="1"/>
          </p:cNvCxnSpPr>
          <p:nvPr/>
        </p:nvCxnSpPr>
        <p:spPr>
          <a:xfrm>
            <a:off x="6200229" y="5667241"/>
            <a:ext cx="785813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28" idx="3"/>
            <a:endCxn id="27" idx="1"/>
          </p:cNvCxnSpPr>
          <p:nvPr/>
        </p:nvCxnSpPr>
        <p:spPr>
          <a:xfrm>
            <a:off x="6200229" y="6167304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"/>
          <p:cNvSpPr txBox="1">
            <a:spLocks noChangeArrowheads="1"/>
          </p:cNvSpPr>
          <p:nvPr/>
        </p:nvSpPr>
        <p:spPr bwMode="auto">
          <a:xfrm>
            <a:off x="2941931" y="1065213"/>
            <a:ext cx="357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a large check for many years</a:t>
            </a:r>
          </a:p>
        </p:txBody>
      </p:sp>
      <p:sp>
        <p:nvSpPr>
          <p:cNvPr id="34" name="CaixaDeTexto 5"/>
          <p:cNvSpPr txBox="1">
            <a:spLocks noChangeArrowheads="1"/>
          </p:cNvSpPr>
          <p:nvPr/>
        </p:nvSpPr>
        <p:spPr bwMode="auto">
          <a:xfrm>
            <a:off x="2870493" y="1565275"/>
            <a:ext cx="142875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a large check 1</a:t>
            </a:r>
          </a:p>
        </p:txBody>
      </p:sp>
      <p:sp>
        <p:nvSpPr>
          <p:cNvPr id="35" name="CaixaDeTexto 6"/>
          <p:cNvSpPr txBox="1">
            <a:spLocks noChangeArrowheads="1"/>
          </p:cNvSpPr>
          <p:nvPr/>
        </p:nvSpPr>
        <p:spPr bwMode="auto">
          <a:xfrm>
            <a:off x="5085056" y="1565275"/>
            <a:ext cx="1357312" cy="1327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 dirty="0" err="1">
                <a:latin typeface="Calibri" pitchFamily="34" charset="0"/>
              </a:rPr>
              <a:t>year</a:t>
            </a:r>
            <a:r>
              <a:rPr lang="pt-BR" sz="1600" dirty="0">
                <a:latin typeface="Calibri" pitchFamily="34" charset="0"/>
              </a:rPr>
              <a:t> 1</a:t>
            </a:r>
          </a:p>
          <a:p>
            <a:pPr algn="ctr" eaLnBrk="1" hangingPunct="1"/>
            <a:endParaRPr lang="pt-BR" sz="1600" dirty="0">
              <a:latin typeface="Calibri" pitchFamily="34" charset="0"/>
            </a:endParaRPr>
          </a:p>
          <a:p>
            <a:pPr algn="ctr" eaLnBrk="1" hangingPunct="1"/>
            <a:r>
              <a:rPr lang="pt-BR" sz="1600" dirty="0" err="1">
                <a:latin typeface="Calibri" pitchFamily="34" charset="0"/>
              </a:rPr>
              <a:t>year</a:t>
            </a:r>
            <a:r>
              <a:rPr lang="pt-BR" sz="1600" dirty="0">
                <a:latin typeface="Calibri" pitchFamily="34" charset="0"/>
              </a:rPr>
              <a:t> 2</a:t>
            </a:r>
          </a:p>
          <a:p>
            <a:pPr algn="ctr" eaLnBrk="1" hangingPunct="1"/>
            <a:endParaRPr lang="pt-BR" sz="1600" dirty="0">
              <a:latin typeface="Calibri" pitchFamily="34" charset="0"/>
            </a:endParaRPr>
          </a:p>
          <a:p>
            <a:pPr algn="ctr" eaLnBrk="1" hangingPunct="1"/>
            <a:r>
              <a:rPr lang="pt-BR" sz="1600" dirty="0" err="1">
                <a:latin typeface="Calibri" pitchFamily="34" charset="0"/>
              </a:rPr>
              <a:t>year</a:t>
            </a:r>
            <a:r>
              <a:rPr lang="pt-BR" sz="1600" dirty="0">
                <a:latin typeface="Calibri" pitchFamily="34" charset="0"/>
              </a:rPr>
              <a:t> 3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4299243" y="1685925"/>
            <a:ext cx="769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eta para baixo 36"/>
          <p:cNvSpPr/>
          <p:nvPr/>
        </p:nvSpPr>
        <p:spPr>
          <a:xfrm>
            <a:off x="3441993" y="1993900"/>
            <a:ext cx="357188" cy="71438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8" name="CaixaDeTexto 54"/>
          <p:cNvSpPr txBox="1">
            <a:spLocks noChangeArrowheads="1"/>
          </p:cNvSpPr>
          <p:nvPr/>
        </p:nvSpPr>
        <p:spPr bwMode="auto">
          <a:xfrm>
            <a:off x="2727618" y="2155825"/>
            <a:ext cx="17145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a large check 2 (c)</a:t>
            </a:r>
          </a:p>
        </p:txBody>
      </p:sp>
      <p:sp>
        <p:nvSpPr>
          <p:cNvPr id="39" name="CaixaDeTexto 55"/>
          <p:cNvSpPr txBox="1">
            <a:spLocks noChangeArrowheads="1"/>
          </p:cNvSpPr>
          <p:nvPr/>
        </p:nvSpPr>
        <p:spPr bwMode="auto">
          <a:xfrm>
            <a:off x="2727618" y="2584450"/>
            <a:ext cx="17145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a large check 3 (c)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4442118" y="2335213"/>
            <a:ext cx="627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39" idx="3"/>
          </p:cNvCxnSpPr>
          <p:nvPr/>
        </p:nvCxnSpPr>
        <p:spPr>
          <a:xfrm>
            <a:off x="4442118" y="2759075"/>
            <a:ext cx="642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3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451068"/>
            <a:ext cx="88569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Trabalhos em Neurofisiologia</a:t>
            </a:r>
            <a:endParaRPr lang="pt-BR" sz="2400" dirty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/>
          </a:p>
          <a:p>
            <a:pPr algn="just"/>
            <a:r>
              <a:rPr lang="pt-BR" b="1" dirty="0" err="1" smtClean="0"/>
              <a:t>Packzynsky</a:t>
            </a:r>
            <a:r>
              <a:rPr lang="pt-BR" b="1" dirty="0" smtClean="0"/>
              <a:t> &amp; </a:t>
            </a:r>
            <a:r>
              <a:rPr lang="pt-BR" b="1" dirty="0" err="1" smtClean="0"/>
              <a:t>Kuperberg</a:t>
            </a:r>
            <a:r>
              <a:rPr lang="pt-BR" b="1" dirty="0" smtClean="0"/>
              <a:t> 2011</a:t>
            </a:r>
          </a:p>
          <a:p>
            <a:pPr algn="just"/>
            <a:r>
              <a:rPr lang="pt-BR" b="1" dirty="0"/>
              <a:t/>
            </a:r>
            <a:br>
              <a:rPr lang="pt-BR" b="1" dirty="0"/>
            </a:br>
            <a:r>
              <a:rPr lang="pt-BR" dirty="0" smtClean="0"/>
              <a:t>- Leitura cinética com EEG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sz="1600" b="1" dirty="0" smtClean="0"/>
              <a:t>Sacada: </a:t>
            </a:r>
            <a:r>
              <a:rPr lang="pt-BR" sz="1600" dirty="0" smtClean="0"/>
              <a:t>Utiliza três condições</a:t>
            </a:r>
            <a:r>
              <a:rPr lang="pt-BR" sz="1600" b="1" dirty="0" smtClean="0"/>
              <a:t>: Modificadores durativos, pontuais E iterativos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dirty="0" smtClean="0"/>
              <a:t>- Encontra um LAN (N400) nas condições com </a:t>
            </a:r>
            <a:r>
              <a:rPr lang="pt-BR" dirty="0" err="1" smtClean="0"/>
              <a:t>com</a:t>
            </a:r>
            <a:r>
              <a:rPr lang="pt-BR" dirty="0" smtClean="0"/>
              <a:t> coerção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022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451068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Outros Trabalhos</a:t>
            </a:r>
            <a:endParaRPr lang="pt-BR" sz="2400" dirty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/>
          </a:p>
          <a:p>
            <a:pPr algn="just"/>
            <a:r>
              <a:rPr lang="pt-BR" b="1" dirty="0" err="1" smtClean="0"/>
              <a:t>Pickering</a:t>
            </a:r>
            <a:r>
              <a:rPr lang="pt-BR" b="1" dirty="0" smtClean="0"/>
              <a:t> et al. 2006</a:t>
            </a:r>
          </a:p>
          <a:p>
            <a:pPr algn="just"/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- Utiliza os mesmos estímulos dos experimentos de </a:t>
            </a:r>
            <a:r>
              <a:rPr lang="pt-BR" dirty="0" smtClean="0"/>
              <a:t>Todorova 2000b e de </a:t>
            </a:r>
            <a:r>
              <a:rPr lang="pt-BR" dirty="0" err="1" smtClean="0"/>
              <a:t>Pinãngo</a:t>
            </a:r>
            <a:r>
              <a:rPr lang="pt-BR" dirty="0" smtClean="0"/>
              <a:t> et al 1999 em experimentos de leitura auto monitorada e de rastreamento ocular;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- </a:t>
            </a:r>
            <a:r>
              <a:rPr lang="pt-BR" dirty="0" smtClean="0"/>
              <a:t>Altera a posição dos modificadores de forma que eles iniciem a sentença;</a:t>
            </a:r>
            <a:endParaRPr lang="pt-BR" b="1" dirty="0" smtClean="0"/>
          </a:p>
          <a:p>
            <a:endParaRPr lang="pt-BR" sz="1400" b="1" dirty="0" smtClean="0"/>
          </a:p>
          <a:p>
            <a:endParaRPr lang="pt-BR" sz="1400" b="1" dirty="0" smtClean="0"/>
          </a:p>
          <a:p>
            <a:r>
              <a:rPr lang="en-US" b="1" dirty="0" err="1"/>
              <a:t>Estímulos</a:t>
            </a:r>
            <a:r>
              <a:rPr lang="en-US" dirty="0"/>
              <a:t>:</a:t>
            </a:r>
            <a:endParaRPr lang="pt-BR" dirty="0"/>
          </a:p>
          <a:p>
            <a:pPr lvl="0"/>
            <a:r>
              <a:rPr lang="en-US" i="1" dirty="0"/>
              <a:t>until it reached the far end of the garden </a:t>
            </a:r>
            <a:r>
              <a:rPr lang="en-US" i="1" dirty="0" smtClean="0"/>
              <a:t>the </a:t>
            </a:r>
            <a:r>
              <a:rPr lang="en-US" i="1" dirty="0"/>
              <a:t>insect hopped </a:t>
            </a:r>
            <a:r>
              <a:rPr lang="en-US" i="1" dirty="0" smtClean="0"/>
              <a:t>effortlessly (…)</a:t>
            </a:r>
            <a:endParaRPr lang="pt-BR" dirty="0"/>
          </a:p>
          <a:p>
            <a:pPr lvl="0"/>
            <a:r>
              <a:rPr lang="en-US" i="1" dirty="0"/>
              <a:t>until it reached the far end of the garden </a:t>
            </a:r>
            <a:r>
              <a:rPr lang="en-US" i="1" dirty="0" smtClean="0"/>
              <a:t>the </a:t>
            </a:r>
            <a:r>
              <a:rPr lang="en-US" i="1" dirty="0"/>
              <a:t>insect glided effortlessly </a:t>
            </a:r>
            <a:r>
              <a:rPr lang="en-US" i="1" dirty="0" smtClean="0"/>
              <a:t>(…)</a:t>
            </a:r>
          </a:p>
          <a:p>
            <a:pPr lvl="0"/>
            <a:endParaRPr lang="en-US" i="1" dirty="0" smtClean="0"/>
          </a:p>
          <a:p>
            <a:pPr lvl="0"/>
            <a:r>
              <a:rPr lang="en-US" b="1" dirty="0" err="1" smtClean="0"/>
              <a:t>Resultado</a:t>
            </a:r>
            <a:r>
              <a:rPr lang="en-US" b="1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Nenhuma</a:t>
            </a:r>
            <a:r>
              <a:rPr lang="en-US" i="1" dirty="0" smtClean="0"/>
              <a:t> </a:t>
            </a:r>
            <a:r>
              <a:rPr lang="en-US" i="1" dirty="0" err="1" smtClean="0"/>
              <a:t>relevâcia</a:t>
            </a:r>
            <a:r>
              <a:rPr lang="en-US" i="1" dirty="0" smtClean="0"/>
              <a:t>!!!</a:t>
            </a:r>
            <a:endParaRPr lang="en-US" i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sz="1400" b="1" dirty="0"/>
          </a:p>
          <a:p>
            <a:r>
              <a:rPr lang="pt-BR" sz="1400" b="1" dirty="0" smtClean="0"/>
              <a:t>Referência</a:t>
            </a:r>
            <a:r>
              <a:rPr lang="pt-BR" sz="1400" dirty="0"/>
              <a:t>:</a:t>
            </a:r>
          </a:p>
          <a:p>
            <a:pPr algn="just"/>
            <a:r>
              <a:rPr lang="pt-BR" sz="1400" dirty="0" err="1"/>
              <a:t>Pickering</a:t>
            </a:r>
            <a:r>
              <a:rPr lang="pt-BR" sz="1400" dirty="0"/>
              <a:t>, M.J., </a:t>
            </a:r>
            <a:r>
              <a:rPr lang="pt-BR" sz="1400" dirty="0" err="1"/>
              <a:t>McElree</a:t>
            </a:r>
            <a:r>
              <a:rPr lang="pt-BR" sz="1400" dirty="0"/>
              <a:t>, B., Frisson, S., Chen, L., &amp; </a:t>
            </a:r>
            <a:r>
              <a:rPr lang="pt-BR" sz="1400" dirty="0" err="1"/>
              <a:t>Traxler</a:t>
            </a:r>
            <a:r>
              <a:rPr lang="pt-BR" sz="1400" dirty="0"/>
              <a:t>, M.J. (2006). </a:t>
            </a:r>
            <a:r>
              <a:rPr lang="pt-BR" sz="1400" dirty="0" err="1"/>
              <a:t>Underspecification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aspectual</a:t>
            </a:r>
            <a:r>
              <a:rPr lang="pt-BR" sz="1400" dirty="0"/>
              <a:t> </a:t>
            </a:r>
            <a:r>
              <a:rPr lang="pt-BR" sz="1400" dirty="0" err="1"/>
              <a:t>coercion</a:t>
            </a:r>
            <a:r>
              <a:rPr lang="pt-BR" sz="1400" dirty="0"/>
              <a:t>. </a:t>
            </a:r>
            <a:r>
              <a:rPr lang="pt-BR" sz="1400" i="1" dirty="0" err="1"/>
              <a:t>Discourse</a:t>
            </a:r>
            <a:r>
              <a:rPr lang="pt-BR" sz="1400" i="1" dirty="0"/>
              <a:t> Processes, 42</a:t>
            </a:r>
            <a:r>
              <a:rPr lang="pt-BR" sz="1400" dirty="0"/>
              <a:t>, 131-155</a:t>
            </a:r>
          </a:p>
        </p:txBody>
      </p:sp>
    </p:spTree>
    <p:extLst>
      <p:ext uri="{BB962C8B-B14F-4D97-AF65-F5344CB8AC3E}">
        <p14:creationId xmlns:p14="http://schemas.microsoft.com/office/powerpoint/2010/main" val="1945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tautec\Desktop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1"/>
            <a:ext cx="3168352" cy="16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595709"/>
            <a:ext cx="88569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Trabalhos em Neurofisiologia</a:t>
            </a:r>
            <a:endParaRPr lang="pt-BR" sz="2400" dirty="0"/>
          </a:p>
          <a:p>
            <a:endParaRPr lang="pt-BR" b="1" dirty="0" smtClean="0"/>
          </a:p>
          <a:p>
            <a:endParaRPr lang="pt-BR" b="1" dirty="0"/>
          </a:p>
          <a:p>
            <a:pPr algn="just"/>
            <a:r>
              <a:rPr lang="pt-BR" b="1" dirty="0" err="1" smtClean="0"/>
              <a:t>Brennan</a:t>
            </a:r>
            <a:r>
              <a:rPr lang="pt-BR" b="1" dirty="0" smtClean="0"/>
              <a:t> &amp; </a:t>
            </a:r>
            <a:r>
              <a:rPr lang="pt-BR" b="1" dirty="0" err="1" smtClean="0"/>
              <a:t>Pylkkanen</a:t>
            </a:r>
            <a:r>
              <a:rPr lang="pt-BR" b="1" dirty="0" smtClean="0"/>
              <a:t> 2008</a:t>
            </a:r>
          </a:p>
          <a:p>
            <a:pPr algn="just"/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- </a:t>
            </a:r>
            <a:r>
              <a:rPr lang="pt-BR" dirty="0" smtClean="0"/>
              <a:t>Mantém os modificadores iniciais (Pickering et al 2006);</a:t>
            </a:r>
          </a:p>
          <a:p>
            <a:pPr algn="just"/>
            <a:r>
              <a:rPr lang="pt-BR" dirty="0" smtClean="0"/>
              <a:t>- Leitura cinética com MEG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Os autores encontram um efeito na região </a:t>
            </a:r>
            <a:r>
              <a:rPr lang="pt-BR" sz="1600" dirty="0" err="1" smtClean="0"/>
              <a:t>vmPF</a:t>
            </a:r>
            <a:r>
              <a:rPr lang="pt-BR" sz="1600" dirty="0" smtClean="0"/>
              <a:t> do córtex, indicando que a Coerção </a:t>
            </a:r>
            <a:r>
              <a:rPr lang="pt-BR" sz="1600" dirty="0" err="1" smtClean="0"/>
              <a:t>Aspectual</a:t>
            </a:r>
            <a:r>
              <a:rPr lang="pt-BR" sz="1600" dirty="0" smtClean="0"/>
              <a:t> possui mecanismos semelhantes á fenômenos anteriormente documentados que também apresentam o mesmo efeito (Anterior </a:t>
            </a:r>
            <a:r>
              <a:rPr lang="pt-BR" sz="1600" dirty="0" err="1" smtClean="0"/>
              <a:t>Midline</a:t>
            </a:r>
            <a:r>
              <a:rPr lang="pt-BR" sz="1600" dirty="0" smtClean="0"/>
              <a:t> Field – AMF):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/>
              <a:t>Coerção de Tipo;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/>
              <a:t>Ironias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/>
              <a:t>Tomadas de Decisão (ver </a:t>
            </a:r>
            <a:r>
              <a:rPr lang="pt-BR" sz="1600" dirty="0" err="1" smtClean="0"/>
              <a:t>Pylkkanen</a:t>
            </a:r>
            <a:r>
              <a:rPr lang="pt-BR" sz="1600" dirty="0" smtClean="0"/>
              <a:t>, et al. 2009)</a:t>
            </a:r>
            <a:endParaRPr lang="pt-BR" sz="1600" dirty="0"/>
          </a:p>
          <a:p>
            <a:endParaRPr lang="pt-BR" sz="1400" b="1" dirty="0" smtClean="0"/>
          </a:p>
          <a:p>
            <a:r>
              <a:rPr lang="pt-BR" sz="1400" b="1" dirty="0" smtClean="0"/>
              <a:t>AMF na </a:t>
            </a:r>
            <a:r>
              <a:rPr lang="pt-BR" sz="1400" b="1" dirty="0" err="1" smtClean="0"/>
              <a:t>vmPFC</a:t>
            </a:r>
            <a:r>
              <a:rPr lang="pt-BR" sz="1400" b="1" dirty="0" smtClean="0"/>
              <a:t> é comumente relacionado a cognições sociais.</a:t>
            </a:r>
          </a:p>
          <a:p>
            <a:endParaRPr lang="pt-BR" sz="1400" b="1" dirty="0" smtClean="0"/>
          </a:p>
          <a:p>
            <a:endParaRPr lang="pt-BR" sz="1400" b="1" dirty="0"/>
          </a:p>
          <a:p>
            <a:r>
              <a:rPr lang="pt-BR" sz="1400" b="1" dirty="0" smtClean="0"/>
              <a:t>Referências</a:t>
            </a:r>
            <a:r>
              <a:rPr lang="pt-BR" sz="1400" dirty="0" smtClean="0"/>
              <a:t>:</a:t>
            </a:r>
            <a:endParaRPr lang="pt-BR" sz="1400" dirty="0"/>
          </a:p>
          <a:p>
            <a:pPr algn="just"/>
            <a:r>
              <a:rPr lang="en-US" sz="1400" dirty="0"/>
              <a:t>Brennan, J. &amp; </a:t>
            </a:r>
            <a:r>
              <a:rPr lang="en-US" sz="1400" dirty="0" err="1"/>
              <a:t>Pylkkänen</a:t>
            </a:r>
            <a:r>
              <a:rPr lang="en-US" sz="1400" dirty="0"/>
              <a:t>, L. (2008). Processing Events: Behavioral and </a:t>
            </a:r>
            <a:r>
              <a:rPr lang="en-US" sz="1400" dirty="0" err="1"/>
              <a:t>Neuromagnetic</a:t>
            </a:r>
            <a:r>
              <a:rPr lang="en-US" sz="1400" dirty="0"/>
              <a:t> Correlates of Aspectual Coercion. </a:t>
            </a:r>
            <a:r>
              <a:rPr lang="en-US" sz="1400" i="1" dirty="0"/>
              <a:t>Brain and Language</a:t>
            </a:r>
            <a:r>
              <a:rPr lang="en-US" sz="1400" dirty="0"/>
              <a:t>, 106, </a:t>
            </a:r>
            <a:r>
              <a:rPr lang="en-US" sz="1400" dirty="0" smtClean="0"/>
              <a:t>132-143</a:t>
            </a:r>
          </a:p>
          <a:p>
            <a:pPr algn="just"/>
            <a:endParaRPr lang="pt-BR" sz="1400" dirty="0"/>
          </a:p>
          <a:p>
            <a:pPr algn="just"/>
            <a:r>
              <a:rPr lang="en-US" sz="1400" dirty="0" err="1"/>
              <a:t>Pylkkänen</a:t>
            </a:r>
            <a:r>
              <a:rPr lang="en-US" sz="1400" dirty="0"/>
              <a:t>, L., Martin, A. E., </a:t>
            </a:r>
            <a:r>
              <a:rPr lang="en-US" sz="1400" dirty="0" err="1"/>
              <a:t>McElree</a:t>
            </a:r>
            <a:r>
              <a:rPr lang="en-US" sz="1400" dirty="0"/>
              <a:t>, B., &amp; Smart, A. (2009). </a:t>
            </a:r>
            <a:r>
              <a:rPr lang="en-US" sz="1400" b="1" dirty="0"/>
              <a:t>The Anterior Midline Field: Coercion or Decision Making?</a:t>
            </a:r>
            <a:r>
              <a:rPr lang="en-US" sz="1400" dirty="0"/>
              <a:t> </a:t>
            </a:r>
            <a:r>
              <a:rPr lang="en-US" sz="1400" i="1" dirty="0"/>
              <a:t>Brain and Language</a:t>
            </a:r>
            <a:r>
              <a:rPr lang="en-US" sz="1400" dirty="0"/>
              <a:t>, 108, 184-90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834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19250" y="926116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/>
              <a:t>Brennan &amp; </a:t>
            </a:r>
            <a:r>
              <a:rPr lang="en-US" sz="2000" b="1" dirty="0" err="1" smtClean="0"/>
              <a:t>Pilkkänen</a:t>
            </a:r>
            <a:r>
              <a:rPr lang="en-US" sz="2000" b="1" dirty="0" smtClean="0"/>
              <a:t> (2008)</a:t>
            </a:r>
            <a:endParaRPr lang="fr-FR" sz="20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7700" y="1446816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/>
              <a:t>Comportamental</a:t>
            </a:r>
            <a:endParaRPr lang="en-US" b="1" dirty="0"/>
          </a:p>
        </p:txBody>
      </p:sp>
      <p:pic>
        <p:nvPicPr>
          <p:cNvPr id="7" name="Picture 4" descr="tabl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04" y="4724400"/>
            <a:ext cx="4851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tabl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04" y="2057400"/>
            <a:ext cx="4914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154" y="4175124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/>
              <a:t>MEG</a:t>
            </a:r>
            <a:endParaRPr lang="en-US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6250" y="1740575"/>
            <a:ext cx="84963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4" descr="tabl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7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536" y="3060634"/>
            <a:ext cx="8281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/>
              <a:t>O </a:t>
            </a:r>
            <a:r>
              <a:rPr lang="en-US" sz="2400" b="1" dirty="0"/>
              <a:t>PALHAÇO PULOU POR 10 MINUTOS</a:t>
            </a:r>
          </a:p>
          <a:p>
            <a:pPr algn="ctr" eaLnBrk="1" hangingPunct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394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451068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Resumo das questões debatidas</a:t>
            </a:r>
            <a:endParaRPr lang="pt-BR" sz="2400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Questão 1: </a:t>
            </a:r>
            <a:r>
              <a:rPr lang="pt-BR" dirty="0" smtClean="0"/>
              <a:t>Existe Coerção </a:t>
            </a:r>
            <a:r>
              <a:rPr lang="pt-BR" dirty="0" err="1" smtClean="0"/>
              <a:t>Aspectual</a:t>
            </a:r>
            <a:r>
              <a:rPr lang="pt-BR" dirty="0" smtClean="0"/>
              <a:t>?</a:t>
            </a:r>
          </a:p>
          <a:p>
            <a:r>
              <a:rPr lang="pt-BR" dirty="0" smtClean="0"/>
              <a:t>= </a:t>
            </a:r>
            <a:r>
              <a:rPr lang="pt-BR" dirty="0" err="1" smtClean="0">
                <a:solidFill>
                  <a:srgbClr val="0070C0"/>
                </a:solidFill>
              </a:rPr>
              <a:t>Piñango</a:t>
            </a:r>
            <a:r>
              <a:rPr lang="pt-BR" dirty="0" smtClean="0">
                <a:solidFill>
                  <a:srgbClr val="0070C0"/>
                </a:solidFill>
              </a:rPr>
              <a:t> et al. e </a:t>
            </a:r>
            <a:r>
              <a:rPr lang="pt-BR" dirty="0" err="1" smtClean="0">
                <a:solidFill>
                  <a:srgbClr val="0070C0"/>
                </a:solidFill>
              </a:rPr>
              <a:t>Todorova</a:t>
            </a:r>
            <a:r>
              <a:rPr lang="pt-BR" dirty="0" smtClean="0">
                <a:solidFill>
                  <a:srgbClr val="0070C0"/>
                </a:solidFill>
              </a:rPr>
              <a:t> et al. </a:t>
            </a:r>
            <a:r>
              <a:rPr lang="pt-BR" dirty="0" smtClean="0"/>
              <a:t>x </a:t>
            </a:r>
            <a:r>
              <a:rPr lang="pt-BR" dirty="0" err="1" smtClean="0">
                <a:solidFill>
                  <a:srgbClr val="C00000"/>
                </a:solidFill>
              </a:rPr>
              <a:t>Pickering</a:t>
            </a:r>
            <a:r>
              <a:rPr lang="pt-BR" dirty="0" smtClean="0">
                <a:solidFill>
                  <a:srgbClr val="C00000"/>
                </a:solidFill>
              </a:rPr>
              <a:t> et al.</a:t>
            </a:r>
          </a:p>
          <a:p>
            <a:endParaRPr lang="pt-BR" dirty="0"/>
          </a:p>
          <a:p>
            <a:r>
              <a:rPr lang="pt-BR" b="1" dirty="0" smtClean="0"/>
              <a:t>Questão 2</a:t>
            </a:r>
            <a:r>
              <a:rPr lang="pt-BR" dirty="0" smtClean="0"/>
              <a:t>: Influência dos modificadores Durativos x Iterativos</a:t>
            </a:r>
          </a:p>
          <a:p>
            <a:r>
              <a:rPr lang="pt-BR" dirty="0" smtClean="0"/>
              <a:t>= </a:t>
            </a:r>
            <a:r>
              <a:rPr lang="pt-BR" dirty="0" smtClean="0">
                <a:solidFill>
                  <a:srgbClr val="C00000"/>
                </a:solidFill>
              </a:rPr>
              <a:t>Pickering et al. e Todorova et al. </a:t>
            </a:r>
            <a:r>
              <a:rPr lang="pt-BR" dirty="0" smtClean="0"/>
              <a:t>x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Packzynsky</a:t>
            </a:r>
            <a:r>
              <a:rPr lang="pt-BR" dirty="0" smtClean="0">
                <a:solidFill>
                  <a:srgbClr val="0070C0"/>
                </a:solidFill>
              </a:rPr>
              <a:t> &amp; </a:t>
            </a:r>
            <a:r>
              <a:rPr lang="pt-BR" dirty="0" err="1" smtClean="0">
                <a:solidFill>
                  <a:srgbClr val="0070C0"/>
                </a:solidFill>
              </a:rPr>
              <a:t>Kuperberg</a:t>
            </a:r>
            <a:endParaRPr lang="pt-BR" dirty="0" smtClean="0">
              <a:solidFill>
                <a:srgbClr val="0070C0"/>
              </a:solidFill>
            </a:endParaRPr>
          </a:p>
          <a:p>
            <a:endParaRPr lang="pt-BR" dirty="0"/>
          </a:p>
          <a:p>
            <a:r>
              <a:rPr lang="pt-BR" b="1" dirty="0" smtClean="0"/>
              <a:t>Questão 3</a:t>
            </a:r>
            <a:r>
              <a:rPr lang="pt-BR" dirty="0" smtClean="0"/>
              <a:t>: Influência da posição do modificador</a:t>
            </a:r>
          </a:p>
          <a:p>
            <a:r>
              <a:rPr lang="pt-BR" dirty="0" smtClean="0"/>
              <a:t>= </a:t>
            </a:r>
            <a:r>
              <a:rPr lang="pt-BR" dirty="0" smtClean="0">
                <a:solidFill>
                  <a:srgbClr val="C00000"/>
                </a:solidFill>
              </a:rPr>
              <a:t>Pickering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C00000"/>
                </a:solidFill>
              </a:rPr>
              <a:t>et al.; </a:t>
            </a:r>
            <a:r>
              <a:rPr lang="pt-BR" dirty="0" smtClean="0">
                <a:solidFill>
                  <a:srgbClr val="0070C0"/>
                </a:solidFill>
              </a:rPr>
              <a:t>Brennan &amp; </a:t>
            </a:r>
            <a:r>
              <a:rPr lang="pt-BR" dirty="0" err="1" smtClean="0">
                <a:solidFill>
                  <a:srgbClr val="0070C0"/>
                </a:solidFill>
              </a:rPr>
              <a:t>Pylkkanen</a:t>
            </a:r>
            <a:r>
              <a:rPr lang="pt-BR" dirty="0" smtClean="0">
                <a:solidFill>
                  <a:srgbClr val="0070C0"/>
                </a:solidFill>
              </a:rPr>
              <a:t> ; </a:t>
            </a:r>
            <a:r>
              <a:rPr lang="pt-BR" dirty="0" smtClean="0">
                <a:solidFill>
                  <a:srgbClr val="00B050"/>
                </a:solidFill>
              </a:rPr>
              <a:t>Sampaio, França &amp; Maia</a:t>
            </a:r>
          </a:p>
          <a:p>
            <a:endParaRPr lang="pt-BR" dirty="0">
              <a:solidFill>
                <a:srgbClr val="00B050"/>
              </a:solidFill>
            </a:endParaRPr>
          </a:p>
          <a:p>
            <a:r>
              <a:rPr lang="pt-BR" b="1" dirty="0" smtClean="0"/>
              <a:t>Questão 4</a:t>
            </a:r>
            <a:r>
              <a:rPr lang="pt-BR" dirty="0" smtClean="0"/>
              <a:t>: Qual a diferença do N400 no EEG (M350) para o AMF no MEG?</a:t>
            </a:r>
          </a:p>
          <a:p>
            <a:r>
              <a:rPr lang="pt-BR" dirty="0" smtClean="0"/>
              <a:t>= </a:t>
            </a:r>
            <a:r>
              <a:rPr lang="pt-BR" dirty="0" err="1" smtClean="0">
                <a:solidFill>
                  <a:srgbClr val="0070C0"/>
                </a:solidFill>
              </a:rPr>
              <a:t>Brennan</a:t>
            </a:r>
            <a:r>
              <a:rPr lang="pt-BR" dirty="0" smtClean="0">
                <a:solidFill>
                  <a:srgbClr val="0070C0"/>
                </a:solidFill>
              </a:rPr>
              <a:t> &amp; </a:t>
            </a:r>
            <a:r>
              <a:rPr lang="pt-BR" dirty="0" err="1" smtClean="0">
                <a:solidFill>
                  <a:srgbClr val="0070C0"/>
                </a:solidFill>
              </a:rPr>
              <a:t>Pylkkanen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smtClean="0"/>
              <a:t>x </a:t>
            </a:r>
            <a:r>
              <a:rPr lang="pt-BR" dirty="0" err="1" smtClean="0">
                <a:solidFill>
                  <a:schemeClr val="accent3">
                    <a:lumMod val="50000"/>
                  </a:schemeClr>
                </a:solidFill>
              </a:rPr>
              <a:t>Packzynsky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&amp; </a:t>
            </a:r>
            <a:r>
              <a:rPr lang="pt-BR" dirty="0" err="1" smtClean="0">
                <a:solidFill>
                  <a:schemeClr val="accent3">
                    <a:lumMod val="50000"/>
                  </a:schemeClr>
                </a:solidFill>
              </a:rPr>
              <a:t>Kuperberg</a:t>
            </a:r>
            <a:endParaRPr lang="pt-BR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-108520" y="3356992"/>
            <a:ext cx="9252520" cy="10801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2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366117"/>
            <a:ext cx="9144000" cy="84832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0" y="0"/>
            <a:ext cx="9144000" cy="310307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0" y="308075"/>
            <a:ext cx="9144000" cy="91529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 flipV="1">
            <a:off x="5409158" y="359420"/>
            <a:ext cx="3734842" cy="91529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 flipV="1">
            <a:off x="5409158" y="439787"/>
            <a:ext cx="3734842" cy="179710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5406926" y="496715"/>
            <a:ext cx="3062883" cy="27905"/>
          </a:xfrm>
          <a:prstGeom prst="roundRect">
            <a:avLst>
              <a:gd name="adj" fmla="val 1171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7372574" y="588244"/>
            <a:ext cx="1600646" cy="36835"/>
          </a:xfrm>
          <a:prstGeom prst="roundRect">
            <a:avLst>
              <a:gd name="adj" fmla="val 1171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4" name="Rectangle 8"/>
          <p:cNvSpPr>
            <a:spLocks/>
          </p:cNvSpPr>
          <p:nvPr/>
        </p:nvSpPr>
        <p:spPr bwMode="auto">
          <a:xfrm>
            <a:off x="9084841" y="-1116"/>
            <a:ext cx="56926" cy="620614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5" name="Rectangle 9"/>
          <p:cNvSpPr>
            <a:spLocks/>
          </p:cNvSpPr>
          <p:nvPr/>
        </p:nvSpPr>
        <p:spPr bwMode="auto">
          <a:xfrm>
            <a:off x="9043541" y="-1116"/>
            <a:ext cx="27906" cy="620614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6" name="Rectangle 10"/>
          <p:cNvSpPr>
            <a:spLocks/>
          </p:cNvSpPr>
          <p:nvPr/>
        </p:nvSpPr>
        <p:spPr bwMode="auto">
          <a:xfrm>
            <a:off x="9024566" y="-1116"/>
            <a:ext cx="8930" cy="620614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7" name="Rectangle 11"/>
          <p:cNvSpPr>
            <a:spLocks/>
          </p:cNvSpPr>
          <p:nvPr/>
        </p:nvSpPr>
        <p:spPr bwMode="auto">
          <a:xfrm>
            <a:off x="8974336" y="-1116"/>
            <a:ext cx="27906" cy="620614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8" name="Rectangle 12"/>
          <p:cNvSpPr>
            <a:spLocks/>
          </p:cNvSpPr>
          <p:nvPr/>
        </p:nvSpPr>
        <p:spPr bwMode="auto">
          <a:xfrm>
            <a:off x="8915177" y="0"/>
            <a:ext cx="54694" cy="58489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9" name="Rectangle 13"/>
          <p:cNvSpPr>
            <a:spLocks/>
          </p:cNvSpPr>
          <p:nvPr/>
        </p:nvSpPr>
        <p:spPr bwMode="auto">
          <a:xfrm>
            <a:off x="8872761" y="0"/>
            <a:ext cx="8930" cy="58489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10" name="Rectangle 14"/>
          <p:cNvSpPr>
            <a:spLocks/>
          </p:cNvSpPr>
          <p:nvPr/>
        </p:nvSpPr>
        <p:spPr bwMode="auto">
          <a:xfrm>
            <a:off x="1042541" y="2572867"/>
            <a:ext cx="6913811" cy="14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/>
          <a:p>
            <a:pPr algn="ctr" defTabSz="914145"/>
            <a:r>
              <a:rPr lang="pt-BR" sz="3200" b="1" dirty="0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Experimento </a:t>
            </a:r>
            <a:r>
              <a:rPr lang="pt-BR" sz="3200" b="1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1:</a:t>
            </a:r>
            <a:endParaRPr lang="pt-BR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914145"/>
            <a:endParaRPr lang="pt-BR" sz="2700" b="1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algn="ctr" defTabSz="914145"/>
            <a:r>
              <a:rPr lang="pt-BR" sz="2700" dirty="0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Influência da posição do modificador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8919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0" y="366117"/>
            <a:ext cx="9144000" cy="84832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0" y="0"/>
            <a:ext cx="9144000" cy="310307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0" y="308075"/>
            <a:ext cx="9144000" cy="91529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 flipV="1">
            <a:off x="5409158" y="359420"/>
            <a:ext cx="3734842" cy="91529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 flipV="1">
            <a:off x="5409158" y="439787"/>
            <a:ext cx="3734842" cy="179710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>
            <a:off x="5406926" y="496715"/>
            <a:ext cx="3062883" cy="27905"/>
          </a:xfrm>
          <a:prstGeom prst="roundRect">
            <a:avLst>
              <a:gd name="adj" fmla="val 1171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23" name="AutoShape 7"/>
          <p:cNvSpPr>
            <a:spLocks/>
          </p:cNvSpPr>
          <p:nvPr/>
        </p:nvSpPr>
        <p:spPr bwMode="auto">
          <a:xfrm>
            <a:off x="7372574" y="588244"/>
            <a:ext cx="1600646" cy="36835"/>
          </a:xfrm>
          <a:prstGeom prst="roundRect">
            <a:avLst>
              <a:gd name="adj" fmla="val 1171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9084841" y="-1116"/>
            <a:ext cx="56926" cy="620614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25" name="Rectangle 9"/>
          <p:cNvSpPr>
            <a:spLocks/>
          </p:cNvSpPr>
          <p:nvPr/>
        </p:nvSpPr>
        <p:spPr bwMode="auto">
          <a:xfrm>
            <a:off x="9043541" y="-1116"/>
            <a:ext cx="27906" cy="620614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26" name="Rectangle 10"/>
          <p:cNvSpPr>
            <a:spLocks/>
          </p:cNvSpPr>
          <p:nvPr/>
        </p:nvSpPr>
        <p:spPr bwMode="auto">
          <a:xfrm>
            <a:off x="9024566" y="-1116"/>
            <a:ext cx="8930" cy="620614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27" name="Rectangle 11"/>
          <p:cNvSpPr>
            <a:spLocks/>
          </p:cNvSpPr>
          <p:nvPr/>
        </p:nvSpPr>
        <p:spPr bwMode="auto">
          <a:xfrm>
            <a:off x="8974336" y="-1116"/>
            <a:ext cx="27906" cy="620614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28" name="Rectangle 12"/>
          <p:cNvSpPr>
            <a:spLocks/>
          </p:cNvSpPr>
          <p:nvPr/>
        </p:nvSpPr>
        <p:spPr bwMode="auto">
          <a:xfrm>
            <a:off x="8915177" y="0"/>
            <a:ext cx="54694" cy="58489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29" name="Rectangle 13"/>
          <p:cNvSpPr>
            <a:spLocks/>
          </p:cNvSpPr>
          <p:nvPr/>
        </p:nvSpPr>
        <p:spPr bwMode="auto">
          <a:xfrm>
            <a:off x="8872761" y="0"/>
            <a:ext cx="8930" cy="58489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9230" name="Rectangle 14"/>
          <p:cNvSpPr>
            <a:spLocks/>
          </p:cNvSpPr>
          <p:nvPr/>
        </p:nvSpPr>
        <p:spPr bwMode="auto">
          <a:xfrm>
            <a:off x="107157" y="443136"/>
            <a:ext cx="4392290" cy="36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/>
          <a:p>
            <a:pPr defTabSz="914145"/>
            <a:r>
              <a:rPr lang="pt-BR" b="1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Experiment</a:t>
            </a:r>
            <a:r>
              <a:rPr lang="pt-BR" b="1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1</a:t>
            </a:r>
            <a:r>
              <a:rPr lang="pt-BR" b="1" dirty="0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:</a:t>
            </a:r>
            <a:endParaRPr lang="pt-BR" dirty="0"/>
          </a:p>
        </p:txBody>
      </p:sp>
      <p:sp>
        <p:nvSpPr>
          <p:cNvPr id="9231" name="Rectangle 15"/>
          <p:cNvSpPr>
            <a:spLocks/>
          </p:cNvSpPr>
          <p:nvPr/>
        </p:nvSpPr>
        <p:spPr bwMode="auto">
          <a:xfrm>
            <a:off x="0" y="1052587"/>
            <a:ext cx="9144000" cy="418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/>
          <a:p>
            <a:pPr marL="73667" indent="-73667" defTabSz="914145"/>
            <a:r>
              <a:rPr lang="pt-BR" sz="2000" b="1" u="sng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METHODS: 	</a:t>
            </a:r>
            <a:r>
              <a:rPr lang="pt-BR" sz="2000" b="1" u="sng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Stimuli</a:t>
            </a:r>
            <a:r>
              <a:rPr lang="pt-BR" sz="2000" b="1" u="sng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sz="2000" b="1" u="sng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and</a:t>
            </a:r>
            <a:r>
              <a:rPr lang="pt-BR" sz="2000" b="1" u="sng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sz="2000" b="1" u="sng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Task</a:t>
            </a:r>
            <a:endParaRPr lang="pt-BR" sz="2000" b="1" u="sng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73667" indent="-73667" defTabSz="914145"/>
            <a:endParaRPr lang="pt-BR" sz="2000" b="1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73667" indent="-73667" algn="just" defTabSz="914145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This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Experiment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ran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in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the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app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b="1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Psyscope</a:t>
            </a:r>
            <a:r>
              <a:rPr lang="pt-BR" b="1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X B57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using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a </a:t>
            </a:r>
            <a:r>
              <a:rPr lang="pt-BR" b="1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Macbook</a:t>
            </a:r>
            <a:r>
              <a:rPr lang="pt-BR" b="1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White </a:t>
            </a:r>
            <a:r>
              <a:rPr lang="pt-BR" b="1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Unibody</a:t>
            </a:r>
            <a:r>
              <a:rPr lang="pt-BR" b="1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14” 2.4 GHz Intel Core 2 Duo, 2Gb 667MHz DDR2 SDRAM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running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b="1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Mac OSX 10.5.8 </a:t>
            </a:r>
            <a:r>
              <a:rPr lang="pt-BR" b="1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Leopard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;</a:t>
            </a:r>
          </a:p>
          <a:p>
            <a:pPr marL="73667" indent="-73667" algn="just" defTabSz="914145"/>
            <a:endParaRPr lang="pt-BR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73667" indent="-73667" defTabSz="914145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Stimuli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were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presented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in a Word-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by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-Word Self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Paced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Reading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with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an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interpretation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question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at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the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end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of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each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stimulus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;</a:t>
            </a:r>
          </a:p>
          <a:p>
            <a:pPr marL="73667" indent="-73667" defTabSz="914145"/>
            <a:endParaRPr lang="pt-BR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73667" indent="-73667" defTabSz="914145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The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volonteers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used</a:t>
            </a:r>
            <a:r>
              <a:rPr lang="pt-BR" dirty="0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the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[</a:t>
            </a:r>
            <a:r>
              <a:rPr lang="pt-BR" b="1" dirty="0" err="1">
                <a:solidFill>
                  <a:srgbClr val="FFC000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spacebar</a:t>
            </a:r>
            <a:r>
              <a:rPr lang="pt-BR" b="1" dirty="0">
                <a:solidFill>
                  <a:srgbClr val="FFC000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- </a:t>
            </a:r>
            <a:r>
              <a:rPr lang="pt-BR" b="1" i="1" dirty="0">
                <a:solidFill>
                  <a:srgbClr val="FFC000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in </a:t>
            </a:r>
            <a:r>
              <a:rPr lang="pt-BR" b="1" i="1" dirty="0" err="1">
                <a:solidFill>
                  <a:srgbClr val="FFC000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yellow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]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to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navigate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between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the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words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of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the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sentence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and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the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[</a:t>
            </a:r>
            <a:r>
              <a:rPr lang="pt-BR" b="1" dirty="0">
                <a:solidFill>
                  <a:srgbClr val="007A37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k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]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and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[</a:t>
            </a:r>
            <a:r>
              <a:rPr lang="pt-BR" b="1" dirty="0">
                <a:solidFill>
                  <a:srgbClr val="FF0000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l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]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to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answer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[</a:t>
            </a:r>
            <a:r>
              <a:rPr lang="pt-BR" b="1" dirty="0" err="1">
                <a:solidFill>
                  <a:srgbClr val="007A37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yes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]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or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[</a:t>
            </a:r>
            <a:r>
              <a:rPr lang="pt-BR" b="1" dirty="0">
                <a:solidFill>
                  <a:srgbClr val="FF0000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no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] </a:t>
            </a:r>
            <a:r>
              <a:rPr lang="pt-BR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respectively</a:t>
            </a:r>
            <a:r>
              <a:rPr lang="pt-BR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.</a:t>
            </a:r>
          </a:p>
          <a:p>
            <a:pPr marL="73667" indent="-73667" defTabSz="914145"/>
            <a:endParaRPr lang="pt-BR" sz="1500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73667" indent="-73667" defTabSz="914145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pt-BR" sz="1500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Stimuly</a:t>
            </a:r>
            <a:r>
              <a:rPr lang="pt-BR" sz="1500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sz="1500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were</a:t>
            </a:r>
            <a:r>
              <a:rPr lang="pt-BR" sz="1500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  <a:r>
              <a:rPr lang="pt-BR" sz="1500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presented</a:t>
            </a:r>
            <a:r>
              <a:rPr lang="pt-BR" sz="1500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in a </a:t>
            </a:r>
            <a:r>
              <a:rPr lang="pt-BR" sz="1500" b="1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black</a:t>
            </a:r>
            <a:r>
              <a:rPr lang="pt-BR" sz="1500" b="1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background</a:t>
            </a:r>
            <a:endParaRPr lang="pt-BR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73667" indent="-73667" defTabSz="914145"/>
            <a:endParaRPr lang="pt-BR" sz="1500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73667" indent="-73667" defTabSz="914145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pt-BR" sz="1500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Font</a:t>
            </a:r>
            <a:r>
              <a:rPr lang="pt-BR" sz="1500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:</a:t>
            </a:r>
            <a:r>
              <a:rPr lang="pt-BR" sz="1500" b="1" i="1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Times New Roman 24 </a:t>
            </a:r>
            <a:r>
              <a:rPr lang="pt-BR" sz="1500" b="1" i="1" dirty="0" err="1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white</a:t>
            </a:r>
            <a:r>
              <a:rPr lang="pt-BR" sz="1500" dirty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3359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2916352" presetClass="entr" presetSubtype="38188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2916352" presetClass="entr" presetSubtype="38188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2916352" presetClass="entr" presetSubtype="38188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2916352" presetClass="entr" presetSubtype="38188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2916352" presetClass="entr" presetSubtype="38188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2916352" presetClass="entr" presetSubtype="381886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904902"/>
              </p:ext>
            </p:extLst>
          </p:nvPr>
        </p:nvGraphicFramePr>
        <p:xfrm>
          <a:off x="539552" y="2543046"/>
          <a:ext cx="79928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Mod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SpillOver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11-13 fones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12-14 fones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17-19 fones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42-44 fones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55979"/>
              </p:ext>
            </p:extLst>
          </p:nvPr>
        </p:nvGraphicFramePr>
        <p:xfrm>
          <a:off x="539552" y="3911198"/>
          <a:ext cx="79928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Instrução*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Outliers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Acertos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18-25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~3º ao 5º 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100ms - 7000ms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~93%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5536" y="47667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Controles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8797" y="191683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  <a:r>
              <a:rPr lang="pt-BR" dirty="0" smtClean="0"/>
              <a:t>as sentenças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3568" y="347915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dos voluntários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123728" y="53732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 voluntário eliminado das análises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62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114800" y="28194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5400">
                <a:solidFill>
                  <a:schemeClr val="bg1"/>
                </a:solidFill>
              </a:rPr>
              <a:t>+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3275856" y="5589240"/>
            <a:ext cx="2151063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0" tIns="76200" rIns="127000" bIns="76200"/>
          <a:lstStyle/>
          <a:p>
            <a:pPr algn="ctr" defTabSz="1300163"/>
            <a:r>
              <a:rPr lang="pt-BR" sz="5100" dirty="0">
                <a:solidFill>
                  <a:srgbClr val="808080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1</a:t>
            </a:r>
            <a:r>
              <a:rPr lang="pt-BR" sz="3900" dirty="0">
                <a:solidFill>
                  <a:srgbClr val="808080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1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2916736" presetClass="entr" presetSubtype="381908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3855243" y="5373216"/>
            <a:ext cx="1433513" cy="1125537"/>
          </a:xfrm>
          <a:prstGeom prst="roundRect">
            <a:avLst>
              <a:gd name="adj" fmla="val 11718"/>
            </a:avLst>
          </a:prstGeom>
          <a:solidFill>
            <a:srgbClr val="FFFF00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7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tarde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3855243" y="5373216"/>
            <a:ext cx="1433513" cy="1125537"/>
          </a:xfrm>
          <a:prstGeom prst="roundRect">
            <a:avLst>
              <a:gd name="adj" fmla="val 11718"/>
            </a:avLst>
          </a:prstGeom>
          <a:solidFill>
            <a:srgbClr val="FFFF00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0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inteira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3855243" y="5373216"/>
            <a:ext cx="1433513" cy="1125537"/>
          </a:xfrm>
          <a:prstGeom prst="roundRect">
            <a:avLst>
              <a:gd name="adj" fmla="val 11718"/>
            </a:avLst>
          </a:prstGeom>
          <a:solidFill>
            <a:srgbClr val="FFFF00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8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o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3855243" y="5373216"/>
            <a:ext cx="1433513" cy="1125537"/>
          </a:xfrm>
          <a:prstGeom prst="roundRect">
            <a:avLst>
              <a:gd name="adj" fmla="val 11718"/>
            </a:avLst>
          </a:prstGeom>
          <a:solidFill>
            <a:srgbClr val="FFFF00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5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paciente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3855243" y="5373216"/>
            <a:ext cx="1433513" cy="1125537"/>
          </a:xfrm>
          <a:prstGeom prst="roundRect">
            <a:avLst>
              <a:gd name="adj" fmla="val 11718"/>
            </a:avLst>
          </a:prstGeom>
          <a:solidFill>
            <a:srgbClr val="FFFF00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tautec\Desktop\ATT00001-71236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7235"/>
            <a:ext cx="9161650" cy="67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 rot="20195993">
            <a:off x="5484488" y="443656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  <a:latin typeface="Brush Script MT" pitchFamily="66" charset="0"/>
              </a:rPr>
              <a:t>Se ferrou!</a:t>
            </a:r>
            <a:endParaRPr lang="pt-BR" sz="3600" dirty="0">
              <a:solidFill>
                <a:srgbClr val="002060"/>
              </a:solidFill>
              <a:latin typeface="Brush Script MT" pitchFamily="66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260648"/>
            <a:ext cx="1440160" cy="288032"/>
          </a:xfrm>
          <a:prstGeom prst="rect">
            <a:avLst/>
          </a:prstGeom>
          <a:solidFill>
            <a:srgbClr val="F4E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3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tossiu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3855243" y="5373216"/>
            <a:ext cx="1433513" cy="1125537"/>
          </a:xfrm>
          <a:prstGeom prst="roundRect">
            <a:avLst>
              <a:gd name="adj" fmla="val 11718"/>
            </a:avLst>
          </a:prstGeom>
          <a:solidFill>
            <a:srgbClr val="FFFF00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no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3855243" y="5373216"/>
            <a:ext cx="1433513" cy="1125537"/>
          </a:xfrm>
          <a:prstGeom prst="roundRect">
            <a:avLst>
              <a:gd name="adj" fmla="val 11718"/>
            </a:avLst>
          </a:prstGeom>
          <a:solidFill>
            <a:srgbClr val="FFFF00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1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banheiro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3855243" y="5373216"/>
            <a:ext cx="1433513" cy="1125537"/>
          </a:xfrm>
          <a:prstGeom prst="roundRect">
            <a:avLst>
              <a:gd name="adj" fmla="val 11718"/>
            </a:avLst>
          </a:prstGeom>
          <a:solidFill>
            <a:srgbClr val="FFFF00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2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do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3855243" y="5373216"/>
            <a:ext cx="1433513" cy="1125537"/>
          </a:xfrm>
          <a:prstGeom prst="roundRect">
            <a:avLst>
              <a:gd name="adj" fmla="val 11718"/>
            </a:avLst>
          </a:prstGeom>
          <a:solidFill>
            <a:srgbClr val="FFFF00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5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chemeClr val="bg1"/>
                </a:solidFill>
              </a:rPr>
              <a:t>hospital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3855243" y="5373216"/>
            <a:ext cx="1433513" cy="1125537"/>
          </a:xfrm>
          <a:prstGeom prst="roundRect">
            <a:avLst>
              <a:gd name="adj" fmla="val 11718"/>
            </a:avLst>
          </a:prstGeom>
          <a:solidFill>
            <a:srgbClr val="FFFF00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5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3048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0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-11174" y="2844085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5400" dirty="0" smtClean="0">
                <a:solidFill>
                  <a:srgbClr val="0070C0"/>
                </a:solidFill>
              </a:rPr>
              <a:t>paciente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611560" y="4816905"/>
            <a:ext cx="2106960" cy="1512168"/>
          </a:xfrm>
          <a:prstGeom prst="roundRect">
            <a:avLst>
              <a:gd name="adj" fmla="val 11718"/>
            </a:avLst>
          </a:prstGeom>
          <a:solidFill>
            <a:srgbClr val="007A37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6444208" y="4816905"/>
            <a:ext cx="2106960" cy="1512168"/>
          </a:xfrm>
          <a:prstGeom prst="roundRect">
            <a:avLst>
              <a:gd name="adj" fmla="val 11718"/>
            </a:avLst>
          </a:prstGeom>
          <a:solidFill>
            <a:srgbClr val="FF0000"/>
          </a:solidFill>
          <a:ln w="36124" cap="rnd" cmpd="sng">
            <a:solidFill>
              <a:srgbClr val="3D3D65"/>
            </a:solidFill>
            <a:prstDash val="solid"/>
            <a:round/>
            <a:headEnd/>
            <a:tailEnd/>
          </a:ln>
          <a:effectLst>
            <a:outerShdw blurRad="50800" dist="38100" dir="2700000" algn="ctr" rotWithShape="0">
              <a:srgbClr val="D9D9D9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2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366117"/>
            <a:ext cx="9144000" cy="84832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0" y="0"/>
            <a:ext cx="9144000" cy="310307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0" y="308075"/>
            <a:ext cx="9144000" cy="91529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 flipV="1">
            <a:off x="5409158" y="359420"/>
            <a:ext cx="3734842" cy="91529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 flipV="1">
            <a:off x="5409158" y="439787"/>
            <a:ext cx="3734842" cy="179710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5406926" y="496715"/>
            <a:ext cx="3062883" cy="27905"/>
          </a:xfrm>
          <a:prstGeom prst="roundRect">
            <a:avLst>
              <a:gd name="adj" fmla="val 1171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7372574" y="588244"/>
            <a:ext cx="1600646" cy="36835"/>
          </a:xfrm>
          <a:prstGeom prst="roundRect">
            <a:avLst>
              <a:gd name="adj" fmla="val 1171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4" name="Rectangle 8"/>
          <p:cNvSpPr>
            <a:spLocks/>
          </p:cNvSpPr>
          <p:nvPr/>
        </p:nvSpPr>
        <p:spPr bwMode="auto">
          <a:xfrm>
            <a:off x="9084841" y="-1116"/>
            <a:ext cx="56926" cy="620614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5" name="Rectangle 9"/>
          <p:cNvSpPr>
            <a:spLocks/>
          </p:cNvSpPr>
          <p:nvPr/>
        </p:nvSpPr>
        <p:spPr bwMode="auto">
          <a:xfrm>
            <a:off x="9043541" y="-1116"/>
            <a:ext cx="27906" cy="620614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6" name="Rectangle 10"/>
          <p:cNvSpPr>
            <a:spLocks/>
          </p:cNvSpPr>
          <p:nvPr/>
        </p:nvSpPr>
        <p:spPr bwMode="auto">
          <a:xfrm>
            <a:off x="9024566" y="-1116"/>
            <a:ext cx="8930" cy="620614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7" name="Rectangle 11"/>
          <p:cNvSpPr>
            <a:spLocks/>
          </p:cNvSpPr>
          <p:nvPr/>
        </p:nvSpPr>
        <p:spPr bwMode="auto">
          <a:xfrm>
            <a:off x="8974336" y="-1116"/>
            <a:ext cx="27906" cy="620614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8" name="Rectangle 12"/>
          <p:cNvSpPr>
            <a:spLocks/>
          </p:cNvSpPr>
          <p:nvPr/>
        </p:nvSpPr>
        <p:spPr bwMode="auto">
          <a:xfrm>
            <a:off x="8915177" y="0"/>
            <a:ext cx="54694" cy="58489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9" name="Rectangle 13"/>
          <p:cNvSpPr>
            <a:spLocks/>
          </p:cNvSpPr>
          <p:nvPr/>
        </p:nvSpPr>
        <p:spPr bwMode="auto">
          <a:xfrm>
            <a:off x="8872761" y="0"/>
            <a:ext cx="8930" cy="58489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10" name="Rectangle 14"/>
          <p:cNvSpPr>
            <a:spLocks/>
          </p:cNvSpPr>
          <p:nvPr/>
        </p:nvSpPr>
        <p:spPr bwMode="auto">
          <a:xfrm>
            <a:off x="1042541" y="3068960"/>
            <a:ext cx="6913811" cy="95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/>
          <a:p>
            <a:pPr algn="ctr" defTabSz="914145"/>
            <a:r>
              <a:rPr lang="pt-BR" sz="3200" b="1" dirty="0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Resultados</a:t>
            </a:r>
            <a:endParaRPr lang="pt-BR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458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48332" y="1677148"/>
            <a:ext cx="6233690" cy="4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      paciente    tossiu       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        noite         toda       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quarto      do     hospital 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0619"/>
            <a:ext cx="716929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920740" y="494495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6926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Tempos de leitura por palavra nas condições com modificador pós-verbal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395163" y="4725144"/>
            <a:ext cx="155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</a:t>
            </a:r>
            <a:r>
              <a:rPr lang="pt-BR" dirty="0"/>
              <a:t> = </a:t>
            </a:r>
            <a:r>
              <a:rPr lang="pt-BR" dirty="0" smtClean="0"/>
              <a:t>0.049</a:t>
            </a:r>
            <a:br>
              <a:rPr lang="pt-BR" dirty="0" smtClean="0"/>
            </a:br>
            <a:r>
              <a:rPr lang="el-GR" dirty="0"/>
              <a:t>α</a:t>
            </a:r>
            <a:r>
              <a:rPr lang="pt-BR" dirty="0"/>
              <a:t> = 0.05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4920740" y="1496754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361613" y="1488571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5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44218"/>
            <a:ext cx="6821186" cy="42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99792" y="242088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7777" y="68993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Tempos de </a:t>
            </a:r>
            <a:r>
              <a:rPr lang="pt-BR" dirty="0" smtClean="0"/>
              <a:t>resposta nas </a:t>
            </a:r>
            <a:r>
              <a:rPr lang="pt-BR" dirty="0"/>
              <a:t>condições com modificador pós-verbal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95163" y="4725144"/>
            <a:ext cx="155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</a:t>
            </a:r>
            <a:r>
              <a:rPr lang="pt-BR" dirty="0"/>
              <a:t> = </a:t>
            </a:r>
            <a:r>
              <a:rPr lang="pt-BR" dirty="0" smtClean="0"/>
              <a:t>0.047</a:t>
            </a:r>
            <a:br>
              <a:rPr lang="pt-BR" dirty="0" smtClean="0"/>
            </a:br>
            <a:r>
              <a:rPr lang="el-GR" dirty="0" smtClean="0"/>
              <a:t>α</a:t>
            </a:r>
            <a:r>
              <a:rPr lang="pt-BR" dirty="0" smtClean="0"/>
              <a:t> = 0.05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6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1"/>
            <a:ext cx="729158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96136" y="486916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6926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Tempos de leitura por palavra nas condições com modificador </a:t>
            </a:r>
            <a:r>
              <a:rPr lang="pt-BR" dirty="0" smtClean="0"/>
              <a:t>pré-verbal</a:t>
            </a:r>
            <a:endParaRPr lang="pt-BR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48332" y="1677148"/>
            <a:ext cx="6348004" cy="4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        noite         toda        o    paciente      tossiu        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QUARTO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do     hospital 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436096" y="1484784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6372200" y="1484784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596336" y="526927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</a:t>
            </a:r>
            <a:r>
              <a:rPr lang="pt-BR" dirty="0"/>
              <a:t> = </a:t>
            </a:r>
            <a:r>
              <a:rPr lang="pt-BR" dirty="0" smtClean="0"/>
              <a:t>0.001</a:t>
            </a:r>
            <a:br>
              <a:rPr lang="pt-BR" dirty="0" smtClean="0"/>
            </a:br>
            <a:r>
              <a:rPr lang="el-GR" dirty="0"/>
              <a:t>α</a:t>
            </a:r>
            <a:r>
              <a:rPr lang="pt-BR" dirty="0"/>
              <a:t> = 0.05</a:t>
            </a:r>
          </a:p>
        </p:txBody>
      </p:sp>
    </p:spTree>
    <p:extLst>
      <p:ext uri="{BB962C8B-B14F-4D97-AF65-F5344CB8AC3E}">
        <p14:creationId xmlns:p14="http://schemas.microsoft.com/office/powerpoint/2010/main" val="20920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99792" y="321297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Subespecificação</a:t>
            </a:r>
            <a:endParaRPr lang="pt-BR" sz="2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18520" y="3736196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dirty="0" err="1"/>
              <a:t>Moens</a:t>
            </a:r>
            <a:r>
              <a:rPr lang="pt-BR" sz="1600" dirty="0"/>
              <a:t> &amp; </a:t>
            </a:r>
            <a:r>
              <a:rPr lang="pt-BR" sz="1600" dirty="0" err="1"/>
              <a:t>Steedman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73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259587" cy="38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7777" y="68993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Tempos de </a:t>
            </a:r>
            <a:r>
              <a:rPr lang="pt-BR" dirty="0" smtClean="0"/>
              <a:t>resposta nas </a:t>
            </a:r>
            <a:r>
              <a:rPr lang="pt-BR" dirty="0"/>
              <a:t>condições com modificador </a:t>
            </a:r>
            <a:r>
              <a:rPr lang="pt-BR" dirty="0" smtClean="0"/>
              <a:t>pré-verbal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96336" y="526927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</a:t>
            </a:r>
            <a:r>
              <a:rPr lang="pt-BR" dirty="0"/>
              <a:t> = </a:t>
            </a:r>
            <a:r>
              <a:rPr lang="pt-BR" dirty="0" smtClean="0"/>
              <a:t>0.471</a:t>
            </a:r>
            <a:br>
              <a:rPr lang="pt-BR" dirty="0" smtClean="0"/>
            </a:br>
            <a:r>
              <a:rPr lang="el-GR" dirty="0"/>
              <a:t>α</a:t>
            </a:r>
            <a:r>
              <a:rPr lang="pt-BR" dirty="0"/>
              <a:t> = 0.05</a:t>
            </a:r>
          </a:p>
        </p:txBody>
      </p:sp>
    </p:spTree>
    <p:extLst>
      <p:ext uri="{BB962C8B-B14F-4D97-AF65-F5344CB8AC3E}">
        <p14:creationId xmlns:p14="http://schemas.microsoft.com/office/powerpoint/2010/main" val="36727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895852" cy="422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48332" y="1677148"/>
            <a:ext cx="6348004" cy="4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        noite         toda        o    paciente      tossiu      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QUARTO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do     hospital 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08104" y="3830217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5364088" y="1484784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6084168" y="1473988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39552" y="692696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Tempos de leitura por palavra nas condições com </a:t>
            </a:r>
            <a:r>
              <a:rPr lang="pt-BR" dirty="0" smtClean="0"/>
              <a:t>coerção</a:t>
            </a:r>
            <a:br>
              <a:rPr lang="pt-BR" dirty="0" smtClean="0"/>
            </a:br>
            <a:endParaRPr lang="pt-BR" dirty="0" smtClean="0"/>
          </a:p>
          <a:p>
            <a:pPr algn="ctr"/>
            <a:r>
              <a:rPr lang="pt-BR" sz="1400" dirty="0" smtClean="0"/>
              <a:t>(Condição com modificador posterior foi alterada para a comparação)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96336" y="526927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</a:t>
            </a:r>
            <a:r>
              <a:rPr lang="pt-BR" dirty="0"/>
              <a:t> = </a:t>
            </a:r>
            <a:r>
              <a:rPr lang="pt-BR" dirty="0" smtClean="0"/>
              <a:t>0.028</a:t>
            </a:r>
            <a:br>
              <a:rPr lang="pt-BR" dirty="0" smtClean="0"/>
            </a:br>
            <a:r>
              <a:rPr lang="el-GR" dirty="0"/>
              <a:t>α</a:t>
            </a:r>
            <a:r>
              <a:rPr lang="pt-BR" dirty="0"/>
              <a:t> = 0.05</a:t>
            </a:r>
          </a:p>
        </p:txBody>
      </p:sp>
    </p:spTree>
    <p:extLst>
      <p:ext uri="{BB962C8B-B14F-4D97-AF65-F5344CB8AC3E}">
        <p14:creationId xmlns:p14="http://schemas.microsoft.com/office/powerpoint/2010/main" val="22431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84066"/>
            <a:ext cx="788450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6926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Tempos de leitura por </a:t>
            </a:r>
            <a:r>
              <a:rPr lang="pt-BR" dirty="0" smtClean="0"/>
              <a:t>sintagmas </a:t>
            </a:r>
            <a:r>
              <a:rPr lang="pt-BR" dirty="0"/>
              <a:t>nas condições com </a:t>
            </a:r>
            <a:r>
              <a:rPr lang="pt-BR" dirty="0" smtClean="0"/>
              <a:t>coerção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621106" y="603117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</a:t>
            </a:r>
            <a:r>
              <a:rPr lang="pt-BR" dirty="0"/>
              <a:t> = </a:t>
            </a:r>
            <a:r>
              <a:rPr lang="pt-BR" dirty="0" smtClean="0"/>
              <a:t>0.032</a:t>
            </a:r>
            <a:br>
              <a:rPr lang="pt-BR" dirty="0" smtClean="0"/>
            </a:br>
            <a:r>
              <a:rPr lang="el-GR" dirty="0"/>
              <a:t>α</a:t>
            </a:r>
            <a:r>
              <a:rPr lang="pt-BR" dirty="0"/>
              <a:t> = 0.05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111" y="606800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</a:t>
            </a:r>
            <a:r>
              <a:rPr lang="pt-BR" dirty="0"/>
              <a:t> = </a:t>
            </a:r>
            <a:r>
              <a:rPr lang="pt-BR" dirty="0" smtClean="0"/>
              <a:t>0.044</a:t>
            </a:r>
            <a:br>
              <a:rPr lang="pt-BR" dirty="0" smtClean="0"/>
            </a:br>
            <a:r>
              <a:rPr lang="el-GR" dirty="0"/>
              <a:t>α</a:t>
            </a:r>
            <a:r>
              <a:rPr lang="pt-BR" dirty="0"/>
              <a:t> = 0.05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516216" y="26369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79712" y="515719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126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9516" y="1268760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Como previsto, foi observada a maior evidência da coerção iterativa na condição com modificadores temporais pós-verbais (segmento 7 e RT) do que na condição com modificadores pré-verbais (segmento 8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pPr algn="just"/>
            <a:r>
              <a:rPr lang="pt-BR" dirty="0" smtClean="0"/>
              <a:t>Estes </a:t>
            </a:r>
            <a:r>
              <a:rPr lang="pt-BR" dirty="0"/>
              <a:t>resultados corroboram a nossa hipótese de que o contexto temporal anterior ao processamento do verbo facilita o mecanismo da coerção que não precisa operar uma reanálise no vP, como ocorre na condição </a:t>
            </a:r>
            <a:r>
              <a:rPr lang="pt-BR" dirty="0" smtClean="0"/>
              <a:t>pós-verbal.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comparação por sintagmas das condições com </a:t>
            </a:r>
            <a:r>
              <a:rPr lang="pt-BR" dirty="0" smtClean="0"/>
              <a:t>coerção </a:t>
            </a:r>
            <a:r>
              <a:rPr lang="pt-BR" dirty="0"/>
              <a:t>também corroboram os últimos resultados. O maior tempo de leitura na região do modificador quando este se encontra após o verbo indica um aumento no custo de processamento pela reanálise do </a:t>
            </a:r>
            <a:r>
              <a:rPr lang="pt-BR" dirty="0" smtClean="0"/>
              <a:t>vP.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Já </a:t>
            </a:r>
            <a:r>
              <a:rPr lang="pt-BR" dirty="0"/>
              <a:t>o maior tempo de leitura na região SpillOver quando os modificadores se encontram anteriores ao verbo, indicam um custo processamento distribuído entre os segmentos pós-verbais, o que explicaria a ausência de relevância nos </a:t>
            </a:r>
            <a:r>
              <a:rPr lang="pt-BR" dirty="0" smtClean="0"/>
              <a:t>RT (assim como no Experimento 1 de Brennan &amp; </a:t>
            </a:r>
            <a:r>
              <a:rPr lang="pt-BR" dirty="0" err="1" smtClean="0"/>
              <a:t>Pylkkanen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4046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Conclusões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974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tautec\Desktop\imagem10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7000"/>
                    </a14:imgEffect>
                    <a14:imgEffect>
                      <a14:brightnessContrast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9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278092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2 Way ANOVA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84066"/>
            <a:ext cx="788450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6926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Tempos de leitura por </a:t>
            </a:r>
            <a:r>
              <a:rPr lang="pt-BR" dirty="0" smtClean="0"/>
              <a:t>sintagmas </a:t>
            </a:r>
            <a:r>
              <a:rPr lang="pt-BR" dirty="0"/>
              <a:t>nas condições com </a:t>
            </a:r>
            <a:r>
              <a:rPr lang="pt-BR" dirty="0" smtClean="0"/>
              <a:t>coerção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621106" y="5711871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</a:t>
            </a:r>
            <a:r>
              <a:rPr lang="pt-BR" dirty="0"/>
              <a:t> = </a:t>
            </a:r>
            <a:r>
              <a:rPr lang="pt-BR" dirty="0" smtClean="0"/>
              <a:t>0.043</a:t>
            </a:r>
            <a:br>
              <a:rPr lang="pt-BR" dirty="0" smtClean="0"/>
            </a:br>
            <a:r>
              <a:rPr lang="pt-BR" dirty="0" smtClean="0"/>
              <a:t>F = 4.173</a:t>
            </a:r>
            <a:br>
              <a:rPr lang="pt-BR" dirty="0" smtClean="0"/>
            </a:br>
            <a:r>
              <a:rPr lang="el-GR" dirty="0"/>
              <a:t>α</a:t>
            </a:r>
            <a:r>
              <a:rPr lang="pt-BR" dirty="0"/>
              <a:t> = 0.05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96570" y="510897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91780" y="134540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 smtClean="0"/>
              <a:t>2 Way ANOVA</a:t>
            </a:r>
            <a:endParaRPr lang="pt-BR" sz="2800" dirty="0"/>
          </a:p>
        </p:txBody>
      </p:sp>
      <p:sp>
        <p:nvSpPr>
          <p:cNvPr id="9" name="Elipse 8"/>
          <p:cNvSpPr/>
          <p:nvPr/>
        </p:nvSpPr>
        <p:spPr>
          <a:xfrm>
            <a:off x="1259632" y="4759546"/>
            <a:ext cx="2088232" cy="141399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1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366117"/>
            <a:ext cx="9144000" cy="84832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0" y="0"/>
            <a:ext cx="9144000" cy="310307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0" y="308075"/>
            <a:ext cx="9144000" cy="91529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 flipV="1">
            <a:off x="5409158" y="359420"/>
            <a:ext cx="3734842" cy="91529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 flipV="1">
            <a:off x="5409158" y="439787"/>
            <a:ext cx="3734842" cy="179710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5406926" y="496715"/>
            <a:ext cx="3062883" cy="27905"/>
          </a:xfrm>
          <a:prstGeom prst="roundRect">
            <a:avLst>
              <a:gd name="adj" fmla="val 1171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7372574" y="588244"/>
            <a:ext cx="1600646" cy="36835"/>
          </a:xfrm>
          <a:prstGeom prst="roundRect">
            <a:avLst>
              <a:gd name="adj" fmla="val 1171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4" name="Rectangle 8"/>
          <p:cNvSpPr>
            <a:spLocks/>
          </p:cNvSpPr>
          <p:nvPr/>
        </p:nvSpPr>
        <p:spPr bwMode="auto">
          <a:xfrm>
            <a:off x="9084841" y="-1116"/>
            <a:ext cx="56926" cy="620614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5" name="Rectangle 9"/>
          <p:cNvSpPr>
            <a:spLocks/>
          </p:cNvSpPr>
          <p:nvPr/>
        </p:nvSpPr>
        <p:spPr bwMode="auto">
          <a:xfrm>
            <a:off x="9043541" y="-1116"/>
            <a:ext cx="27906" cy="620614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6" name="Rectangle 10"/>
          <p:cNvSpPr>
            <a:spLocks/>
          </p:cNvSpPr>
          <p:nvPr/>
        </p:nvSpPr>
        <p:spPr bwMode="auto">
          <a:xfrm>
            <a:off x="9024566" y="-1116"/>
            <a:ext cx="8930" cy="620614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7" name="Rectangle 11"/>
          <p:cNvSpPr>
            <a:spLocks/>
          </p:cNvSpPr>
          <p:nvPr/>
        </p:nvSpPr>
        <p:spPr bwMode="auto">
          <a:xfrm>
            <a:off x="8974336" y="-1116"/>
            <a:ext cx="27906" cy="620614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8" name="Rectangle 12"/>
          <p:cNvSpPr>
            <a:spLocks/>
          </p:cNvSpPr>
          <p:nvPr/>
        </p:nvSpPr>
        <p:spPr bwMode="auto">
          <a:xfrm>
            <a:off x="8915177" y="0"/>
            <a:ext cx="54694" cy="58489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09" name="Rectangle 13"/>
          <p:cNvSpPr>
            <a:spLocks/>
          </p:cNvSpPr>
          <p:nvPr/>
        </p:nvSpPr>
        <p:spPr bwMode="auto">
          <a:xfrm>
            <a:off x="8872761" y="0"/>
            <a:ext cx="8930" cy="58489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4110" name="Rectangle 14"/>
          <p:cNvSpPr>
            <a:spLocks/>
          </p:cNvSpPr>
          <p:nvPr/>
        </p:nvSpPr>
        <p:spPr bwMode="auto">
          <a:xfrm>
            <a:off x="1042541" y="2572867"/>
            <a:ext cx="6913811" cy="14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/>
          <a:p>
            <a:pPr algn="ctr" defTabSz="914145"/>
            <a:r>
              <a:rPr lang="pt-BR" sz="3200" b="1" dirty="0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Experimento 2:</a:t>
            </a:r>
            <a:endParaRPr lang="pt-BR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defTabSz="914145"/>
            <a:endParaRPr lang="pt-BR" sz="2700" b="1" dirty="0"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algn="ctr" defTabSz="914145"/>
            <a:r>
              <a:rPr lang="pt-BR" sz="2700" dirty="0" smtClean="0"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Coerção de eventos durativos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1511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29" y="1268760"/>
            <a:ext cx="7848872" cy="48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41138" y="6926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Tempos de leitura por </a:t>
            </a:r>
            <a:r>
              <a:rPr lang="pt-BR" dirty="0" smtClean="0"/>
              <a:t>segmentos</a:t>
            </a:r>
            <a:endParaRPr lang="pt-BR" sz="1400" dirty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72236" y="1577568"/>
            <a:ext cx="7056784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Embora estivesse lesionada, Isabelle  dançou    por    três   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MESES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no     palco      do      estúdio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64163" y="403027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5220147" y="1268760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940152" y="1268760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621106" y="603117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</a:t>
            </a:r>
            <a:r>
              <a:rPr lang="pt-BR" dirty="0"/>
              <a:t> = </a:t>
            </a:r>
            <a:r>
              <a:rPr lang="pt-BR" dirty="0" smtClean="0"/>
              <a:t>0.031</a:t>
            </a:r>
            <a:br>
              <a:rPr lang="pt-BR" dirty="0" smtClean="0"/>
            </a:br>
            <a:r>
              <a:rPr lang="el-GR" dirty="0"/>
              <a:t>α</a:t>
            </a:r>
            <a:r>
              <a:rPr lang="pt-BR" dirty="0"/>
              <a:t> = 0.05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76056" y="183502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</a:rPr>
              <a:t>MINUTOS</a:t>
            </a:r>
            <a:endParaRPr lang="pt-BR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kairo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03648" y="1718130"/>
            <a:ext cx="6858000" cy="495520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 dirty="0" err="1">
                <a:latin typeface="Forte" pitchFamily="66" charset="0"/>
              </a:rPr>
              <a:t>Thank</a:t>
            </a:r>
            <a:r>
              <a:rPr lang="pt-BR" sz="4000" dirty="0">
                <a:latin typeface="Forte" pitchFamily="66" charset="0"/>
              </a:rPr>
              <a:t> </a:t>
            </a:r>
            <a:r>
              <a:rPr lang="pt-BR" sz="4000" dirty="0" err="1">
                <a:latin typeface="Forte" pitchFamily="66" charset="0"/>
              </a:rPr>
              <a:t>you</a:t>
            </a:r>
            <a:r>
              <a:rPr lang="pt-BR" sz="4000" dirty="0">
                <a:latin typeface="Forte" pitchFamily="66" charset="0"/>
              </a:rPr>
              <a:t> for </a:t>
            </a:r>
            <a:r>
              <a:rPr lang="pt-BR" sz="4000" dirty="0" err="1">
                <a:latin typeface="Forte" pitchFamily="66" charset="0"/>
              </a:rPr>
              <a:t>your</a:t>
            </a:r>
            <a:r>
              <a:rPr lang="pt-BR" sz="4000" dirty="0">
                <a:latin typeface="Forte" pitchFamily="66" charset="0"/>
              </a:rPr>
              <a:t> Time!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400" dirty="0" smtClean="0">
                <a:latin typeface="Arial Rounded MT Bold" pitchFamily="34" charset="0"/>
              </a:rPr>
              <a:t>motta@ufrj.br</a:t>
            </a:r>
          </a:p>
          <a:p>
            <a:pPr algn="ctr" eaLnBrk="1" hangingPunct="1">
              <a:spcBef>
                <a:spcPct val="50000"/>
              </a:spcBef>
            </a:pPr>
            <a:endParaRPr lang="pt-BR" sz="2400" dirty="0" smtClean="0">
              <a:latin typeface="Arial Rounded MT Bold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pt-BR" sz="2400" dirty="0">
              <a:latin typeface="Arial Rounded MT Bold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pt-BR" sz="2400" dirty="0">
              <a:latin typeface="Arial Rounded MT Bold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pt-BR" sz="2400" dirty="0" smtClean="0">
              <a:latin typeface="Arial Rounded MT Bold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pt-BR" sz="2400" dirty="0">
              <a:latin typeface="Arial Rounded MT Bold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2400" dirty="0">
                <a:latin typeface="Arial Rounded MT Bold" pitchFamily="34" charset="0"/>
              </a:rPr>
              <a:t>www.acesin.letras.ufrj.br</a:t>
            </a:r>
            <a:br>
              <a:rPr lang="pt-BR" sz="2400" dirty="0">
                <a:latin typeface="Arial Rounded MT Bold" pitchFamily="34" charset="0"/>
              </a:rPr>
            </a:br>
            <a:r>
              <a:rPr lang="pt-BR" sz="2400" dirty="0" smtClean="0">
                <a:latin typeface="Arial Rounded MT Bold" pitchFamily="34" charset="0"/>
              </a:rPr>
              <a:t>www.lapex.net.br</a:t>
            </a:r>
            <a:endParaRPr lang="pt-BR" sz="2400" dirty="0">
              <a:latin typeface="Arial Rounded MT Bold" pitchFamily="34" charset="0"/>
            </a:endParaRPr>
          </a:p>
        </p:txBody>
      </p:sp>
      <p:pic>
        <p:nvPicPr>
          <p:cNvPr id="4" name="Picture 83" descr="ACESIN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49" y="3122310"/>
            <a:ext cx="3777501" cy="115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Itautec\Desktop\LAP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44" y="4288065"/>
            <a:ext cx="1728192" cy="13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9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nt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760640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932040" y="4581128"/>
            <a:ext cx="136815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55576" y="956469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dirty="0" err="1"/>
              <a:t>Rothstein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34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9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33600" y="928688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/>
              <a:t>O que são Eventos?</a:t>
            </a:r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2819400"/>
            <a:ext cx="3733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/>
              <a:t>Eventos “Reais”</a:t>
            </a:r>
          </a:p>
          <a:p>
            <a:pPr algn="ctr" eaLnBrk="1" hangingPunct="1"/>
            <a:endParaRPr lang="pt-BR" sz="2400" b="1"/>
          </a:p>
          <a:p>
            <a:pPr algn="ctr" eaLnBrk="1" hangingPunct="1"/>
            <a:r>
              <a:rPr lang="pt-BR"/>
              <a:t>Todo e qualquer movimento, ação ou transformação que ocorre no mundo.</a:t>
            </a:r>
            <a:endParaRPr lang="en-US" sz="2000" b="1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724400" y="2819400"/>
            <a:ext cx="3733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/>
              <a:t>Eventos Linguísticos</a:t>
            </a:r>
          </a:p>
          <a:p>
            <a:pPr algn="ctr" eaLnBrk="1" hangingPunct="1"/>
            <a:endParaRPr lang="pt-BR" sz="2400" b="1"/>
          </a:p>
          <a:p>
            <a:pPr algn="ctr" eaLnBrk="1" hangingPunct="1"/>
            <a:r>
              <a:rPr lang="pt-BR"/>
              <a:t>Representação linguística daquilo que conseguimos apreender dos eventos reais através de nossas capacidades cognitivas.</a:t>
            </a:r>
            <a:endParaRPr lang="en-US" sz="2000" b="1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819400" y="57150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dirty="0" smtClean="0"/>
              <a:t>Sara Thomas </a:t>
            </a:r>
            <a:r>
              <a:rPr lang="pt-BR" dirty="0" err="1" smtClean="0"/>
              <a:t>Rosen</a:t>
            </a:r>
            <a:r>
              <a:rPr lang="pt-BR" dirty="0" smtClean="0"/>
              <a:t> (1999: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-vector-world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6116638" y="3294063"/>
            <a:ext cx="363537" cy="754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6299200" y="2554288"/>
            <a:ext cx="885825" cy="900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377825"/>
            <a:ext cx="4953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~1.500 - 500 a.C.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3352800"/>
            <a:ext cx="45720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/>
              <a:t>Yaska (Atomismo)</a:t>
            </a:r>
          </a:p>
          <a:p>
            <a:pPr eaLnBrk="1" hangingPunct="1">
              <a:spcBef>
                <a:spcPct val="50000"/>
              </a:spcBef>
            </a:pPr>
            <a:r>
              <a:rPr lang="pt-BR" sz="2800" b="1"/>
              <a:t>Panini (Holística)</a:t>
            </a:r>
            <a:endParaRPr lang="en-US" sz="2800" b="1"/>
          </a:p>
          <a:p>
            <a:pPr eaLnBrk="1" hangingPunct="1">
              <a:spcBef>
                <a:spcPct val="50000"/>
              </a:spcBef>
            </a:pPr>
            <a:r>
              <a:rPr lang="pt-BR" sz="2800" b="1"/>
              <a:t>Sakatayana</a:t>
            </a:r>
          </a:p>
          <a:p>
            <a:pPr eaLnBrk="1" hangingPunct="1">
              <a:spcBef>
                <a:spcPct val="50000"/>
              </a:spcBef>
            </a:pPr>
            <a:r>
              <a:rPr lang="pt-BR" sz="2800" b="1"/>
              <a:t>Bharthari</a:t>
            </a:r>
          </a:p>
          <a:p>
            <a:pPr eaLnBrk="1" hangingPunct="1">
              <a:spcBef>
                <a:spcPct val="50000"/>
              </a:spcBef>
            </a:pPr>
            <a:r>
              <a:rPr lang="pt-BR" sz="2800" b="1"/>
              <a:t>Patanjali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9078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-vector-world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Line 3"/>
          <p:cNvSpPr>
            <a:spLocks noChangeShapeType="1"/>
          </p:cNvSpPr>
          <p:nvPr/>
        </p:nvSpPr>
        <p:spPr bwMode="auto">
          <a:xfrm flipV="1">
            <a:off x="4919663" y="2425700"/>
            <a:ext cx="363537" cy="754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1732" name="Oval 4"/>
          <p:cNvSpPr>
            <a:spLocks noChangeArrowheads="1"/>
          </p:cNvSpPr>
          <p:nvPr/>
        </p:nvSpPr>
        <p:spPr bwMode="auto">
          <a:xfrm>
            <a:off x="5264150" y="2141538"/>
            <a:ext cx="211138" cy="1889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 flipV="1">
            <a:off x="6116638" y="3294063"/>
            <a:ext cx="363537" cy="754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1734" name="Oval 6"/>
          <p:cNvSpPr>
            <a:spLocks noChangeArrowheads="1"/>
          </p:cNvSpPr>
          <p:nvPr/>
        </p:nvSpPr>
        <p:spPr bwMode="auto">
          <a:xfrm>
            <a:off x="6299200" y="2554288"/>
            <a:ext cx="885825" cy="900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377825"/>
            <a:ext cx="3041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~IV a.C.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81000" y="3581400"/>
            <a:ext cx="4572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/>
              <a:t>Platão</a:t>
            </a:r>
          </a:p>
          <a:p>
            <a:pPr eaLnBrk="1" hangingPunct="1">
              <a:spcBef>
                <a:spcPct val="50000"/>
              </a:spcBef>
            </a:pPr>
            <a:endParaRPr lang="pt-BR" sz="2800" b="1"/>
          </a:p>
          <a:p>
            <a:pPr eaLnBrk="1" hangingPunct="1">
              <a:spcBef>
                <a:spcPct val="50000"/>
              </a:spcBef>
            </a:pPr>
            <a:r>
              <a:rPr lang="pt-BR" sz="2800" b="1" u="sng"/>
              <a:t>Classificação de Eventos</a:t>
            </a:r>
          </a:p>
          <a:p>
            <a:pPr eaLnBrk="1" hangingPunct="1">
              <a:spcBef>
                <a:spcPct val="50000"/>
              </a:spcBef>
            </a:pPr>
            <a:r>
              <a:rPr lang="pt-BR" sz="2800" b="1"/>
              <a:t>- Aristóteles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5292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animBg="1"/>
      <p:bldP spid="201732" grpId="0" animBg="1"/>
      <p:bldP spid="201733" grpId="0" animBg="1"/>
      <p:bldP spid="201734" grpId="0" animBg="1"/>
      <p:bldP spid="2017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-vector-world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Line 3"/>
          <p:cNvSpPr>
            <a:spLocks noChangeShapeType="1"/>
          </p:cNvSpPr>
          <p:nvPr/>
        </p:nvSpPr>
        <p:spPr bwMode="auto">
          <a:xfrm flipV="1">
            <a:off x="4919663" y="2425700"/>
            <a:ext cx="363537" cy="754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80" name="Oval 4"/>
          <p:cNvSpPr>
            <a:spLocks noChangeArrowheads="1"/>
          </p:cNvSpPr>
          <p:nvPr/>
        </p:nvSpPr>
        <p:spPr bwMode="auto">
          <a:xfrm>
            <a:off x="5264150" y="2141538"/>
            <a:ext cx="211138" cy="1889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 flipV="1">
            <a:off x="4179888" y="1763713"/>
            <a:ext cx="363537" cy="754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82" name="Oval 6"/>
          <p:cNvSpPr>
            <a:spLocks noChangeArrowheads="1"/>
          </p:cNvSpPr>
          <p:nvPr/>
        </p:nvSpPr>
        <p:spPr bwMode="auto">
          <a:xfrm>
            <a:off x="4543425" y="1408113"/>
            <a:ext cx="376238" cy="3841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34938" y="377825"/>
            <a:ext cx="44783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IV a.C. =&gt;</a:t>
            </a:r>
            <a:r>
              <a:rPr lang="en-US" sz="2800"/>
              <a:t> </a:t>
            </a:r>
            <a:r>
              <a:rPr lang="en-US" sz="4800" b="1"/>
              <a:t>1963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81000" y="49672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/>
              <a:t>Anthony Kenny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3396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nimBg="1"/>
      <p:bldP spid="203780" grpId="0" animBg="1"/>
      <p:bldP spid="203781" grpId="0" animBg="1"/>
      <p:bldP spid="203782" grpId="0" animBg="1"/>
      <p:bldP spid="2037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ee-vector-world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Line 3"/>
          <p:cNvSpPr>
            <a:spLocks noChangeShapeType="1"/>
          </p:cNvSpPr>
          <p:nvPr/>
        </p:nvSpPr>
        <p:spPr bwMode="auto">
          <a:xfrm flipV="1">
            <a:off x="1536700" y="2517775"/>
            <a:ext cx="669925" cy="1038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28" name="Oval 4"/>
          <p:cNvSpPr>
            <a:spLocks noChangeArrowheads="1"/>
          </p:cNvSpPr>
          <p:nvPr/>
        </p:nvSpPr>
        <p:spPr bwMode="auto">
          <a:xfrm>
            <a:off x="1793875" y="1952625"/>
            <a:ext cx="1355725" cy="5651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 flipV="1">
            <a:off x="4179888" y="1763713"/>
            <a:ext cx="363537" cy="754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30" name="Oval 6"/>
          <p:cNvSpPr>
            <a:spLocks noChangeArrowheads="1"/>
          </p:cNvSpPr>
          <p:nvPr/>
        </p:nvSpPr>
        <p:spPr bwMode="auto">
          <a:xfrm>
            <a:off x="4543425" y="1408113"/>
            <a:ext cx="376238" cy="3841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5088" y="377825"/>
            <a:ext cx="2141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1967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381000" y="50434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/>
              <a:t>Zeno Vendler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9724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nimBg="1"/>
      <p:bldP spid="205828" grpId="0" animBg="1"/>
      <p:bldP spid="205829" grpId="0" animBg="1"/>
      <p:bldP spid="205830" grpId="0" animBg="1"/>
      <p:bldP spid="2058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ree-vector-world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V="1">
            <a:off x="1536700" y="2517775"/>
            <a:ext cx="669925" cy="1038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793875" y="1952625"/>
            <a:ext cx="1355725" cy="5651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 flipV="1">
            <a:off x="4191000" y="2446338"/>
            <a:ext cx="363538" cy="754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7878" name="Oval 6"/>
          <p:cNvSpPr>
            <a:spLocks noChangeArrowheads="1"/>
          </p:cNvSpPr>
          <p:nvPr/>
        </p:nvSpPr>
        <p:spPr bwMode="auto">
          <a:xfrm>
            <a:off x="4343400" y="1524000"/>
            <a:ext cx="1114425" cy="812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5088" y="377825"/>
            <a:ext cx="35925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1978-1991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381000" y="4967288"/>
            <a:ext cx="510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/>
              <a:t>Mourelatos, Verkuyl, Moens, Smith, Carlson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9010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/>
      <p:bldP spid="207878" grpId="0" animBg="1"/>
      <p:bldP spid="20788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ee-vector-world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1536700" y="2517775"/>
            <a:ext cx="669925" cy="1038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793875" y="1952625"/>
            <a:ext cx="1355725" cy="5651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5088" y="377825"/>
            <a:ext cx="34401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1980-2010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4648200" y="533400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/>
              <a:t>Baker, Grimshaw, Tenny, Rizzi, Belletti, Borer, Van Voorst, Van Valin, Ritter, Rosen, Dowty (...)</a:t>
            </a:r>
            <a:endParaRPr lang="en-US" sz="2400" b="1"/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4648200" y="4419600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/>
              <a:t>Piñango, Pickering, Todorova, Husband, Beretta, Stockall, Dölling, Pylkkänen, Brennan (...)</a:t>
            </a:r>
            <a:endParaRPr lang="en-US" sz="2400" b="1"/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228600" y="4603750"/>
            <a:ext cx="419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/>
              <a:t>Pustejovsky, Jackendoff, Pinker, Dölling, Moens, Steedman, Talmy (...)</a:t>
            </a:r>
            <a:endParaRPr lang="en-US" sz="2400" b="1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4191000" y="2446338"/>
            <a:ext cx="363538" cy="754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4343400" y="1524000"/>
            <a:ext cx="1114425" cy="812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9931" name="Text Box 6"/>
          <p:cNvSpPr txBox="1">
            <a:spLocks noChangeArrowheads="1"/>
          </p:cNvSpPr>
          <p:nvPr/>
        </p:nvSpPr>
        <p:spPr bwMode="auto">
          <a:xfrm>
            <a:off x="1676400" y="6338888"/>
            <a:ext cx="655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/>
              <a:t>Coerção Aspectual</a:t>
            </a:r>
            <a:endParaRPr lang="fr-FR" sz="2800" b="1"/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1981200" y="3054350"/>
            <a:ext cx="51054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/>
              <a:t>BUSCA PELOS PRIMITIVOS </a:t>
            </a:r>
            <a:br>
              <a:rPr lang="pt-BR" sz="2400" b="1"/>
            </a:br>
            <a:r>
              <a:rPr lang="pt-BR" sz="2400" b="1"/>
              <a:t>DOS EVENTOS LINGUISTICOS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098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/>
      <p:bldP spid="209927" grpId="0"/>
      <p:bldP spid="209928" grpId="0"/>
      <p:bldP spid="209931" grpId="0"/>
      <p:bldP spid="20993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01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/>
              <a:t>Segundo Talmy (1978),</a:t>
            </a:r>
            <a:r>
              <a:rPr lang="pt-BR" sz="2400"/>
              <a:t> uma sentença linguística evocará no receptor um sentido complexo, conhecido como </a:t>
            </a:r>
            <a:r>
              <a:rPr lang="pt-BR" sz="2400" i="1"/>
              <a:t>Representação Cognitiva</a:t>
            </a:r>
            <a:r>
              <a:rPr lang="pt-BR" sz="2400"/>
              <a:t>, cujo conteúdo será especificado pelos elementos lexicais e, a estrutura, especificada por elementos gramaticais. No nosso caso, não existe nenhuma palavra que mostre aos falantes que o evento pontual deverá ser reinterpretado como um evento iterativo. Então, se Talmy estiver correto, deverá haver alguma regra gramatical que o faça.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446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34" y="1492131"/>
            <a:ext cx="4659260" cy="398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it seman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470503"/>
            <a:ext cx="4644008" cy="408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115005" y="4437112"/>
            <a:ext cx="79208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346106" y="4509120"/>
            <a:ext cx="97031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95691" y="98072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/>
              <a:t>Dölling</a:t>
            </a:r>
            <a:endParaRPr lang="en-US" sz="16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83797" y="858490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dirty="0" err="1"/>
              <a:t>Pustejovsky</a:t>
            </a:r>
            <a:r>
              <a:rPr lang="pt-BR" sz="1600" dirty="0"/>
              <a:t>, </a:t>
            </a:r>
            <a:r>
              <a:rPr lang="pt-BR" sz="1600" dirty="0" err="1" smtClean="0"/>
              <a:t>Jackendoff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89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618288"/>
            <a:ext cx="9420225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3" name="Line 36"/>
          <p:cNvSpPr>
            <a:spLocks noChangeShapeType="1"/>
          </p:cNvSpPr>
          <p:nvPr/>
        </p:nvSpPr>
        <p:spPr bwMode="auto">
          <a:xfrm flipH="1">
            <a:off x="4365625" y="4143375"/>
            <a:ext cx="722313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4" name="Line 37"/>
          <p:cNvSpPr>
            <a:spLocks noChangeShapeType="1"/>
          </p:cNvSpPr>
          <p:nvPr/>
        </p:nvSpPr>
        <p:spPr bwMode="auto">
          <a:xfrm>
            <a:off x="5086350" y="4143375"/>
            <a:ext cx="792163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5" name="Text Box 38"/>
          <p:cNvSpPr txBox="1">
            <a:spLocks noChangeArrowheads="1"/>
          </p:cNvSpPr>
          <p:nvPr/>
        </p:nvSpPr>
        <p:spPr bwMode="auto">
          <a:xfrm>
            <a:off x="4868863" y="3783013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400" b="1">
                <a:ea typeface="MS PGothic" pitchFamily="34" charset="-128"/>
              </a:rPr>
              <a:t>V</a:t>
            </a:r>
            <a:endParaRPr lang="fr-FR" sz="2400" b="1">
              <a:ea typeface="MS PGothic" pitchFamily="34" charset="-128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811213"/>
            <a:ext cx="91440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 b="1"/>
              <a:t>TENNY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800" b="1">
                <a:solidFill>
                  <a:srgbClr val="990000"/>
                </a:solidFill>
              </a:rPr>
              <a:t>(1989, 1992)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rgbClr val="990000"/>
                </a:solidFill>
              </a:rPr>
              <a:t>Van Voorst 1988, Van Valin 1989, Dowty 1991...</a:t>
            </a:r>
            <a:endParaRPr lang="pt-BR" sz="1600" b="1">
              <a:solidFill>
                <a:srgbClr val="990000"/>
              </a:solidFill>
            </a:endParaRPr>
          </a:p>
        </p:txBody>
      </p:sp>
      <p:sp>
        <p:nvSpPr>
          <p:cNvPr id="20487" name="Text Box 40"/>
          <p:cNvSpPr txBox="1">
            <a:spLocks noChangeArrowheads="1"/>
          </p:cNvSpPr>
          <p:nvPr/>
        </p:nvSpPr>
        <p:spPr bwMode="auto">
          <a:xfrm>
            <a:off x="5051425" y="5006975"/>
            <a:ext cx="16525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>
                <a:ea typeface="MS PGothic" pitchFamily="34" charset="-128"/>
              </a:rPr>
              <a:t>um livro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ea typeface="MS PGothic" pitchFamily="34" charset="-128"/>
              </a:rPr>
              <a:t>o carro até a faculdade</a:t>
            </a:r>
            <a:endParaRPr lang="fr-FR" b="1">
              <a:ea typeface="MS PGothic" pitchFamily="34" charset="-128"/>
            </a:endParaRPr>
          </a:p>
        </p:txBody>
      </p:sp>
      <p:sp>
        <p:nvSpPr>
          <p:cNvPr id="20488" name="Text Box 42"/>
          <p:cNvSpPr txBox="1">
            <a:spLocks noChangeArrowheads="1"/>
          </p:cNvSpPr>
          <p:nvPr/>
        </p:nvSpPr>
        <p:spPr bwMode="auto">
          <a:xfrm>
            <a:off x="3644900" y="5006975"/>
            <a:ext cx="11890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1">
                <a:ea typeface="MS PGothic" pitchFamily="34" charset="-128"/>
              </a:rPr>
              <a:t>escreveu</a:t>
            </a:r>
          </a:p>
          <a:p>
            <a:pPr algn="ctr">
              <a:spcBef>
                <a:spcPct val="50000"/>
              </a:spcBef>
            </a:pPr>
            <a:r>
              <a:rPr lang="fr-FR" b="1">
                <a:ea typeface="MS PGothic" pitchFamily="34" charset="-128"/>
              </a:rPr>
              <a:t>dirigiu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6704013" y="4143375"/>
            <a:ext cx="1881187" cy="863600"/>
          </a:xfrm>
          <a:prstGeom prst="wedgeRoundRectCallout">
            <a:avLst>
              <a:gd name="adj1" fmla="val -43755"/>
              <a:gd name="adj2" fmla="val 1341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fr-FR" sz="2400" b="1"/>
              <a:t>Medidor de Evento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238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49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deste</a:t>
            </a:r>
            <a:r>
              <a:rPr lang="en-US" b="1" dirty="0"/>
              <a:t> </a:t>
            </a:r>
            <a:r>
              <a:rPr lang="en-US" b="1" dirty="0" err="1"/>
              <a:t>experimento</a:t>
            </a:r>
            <a:r>
              <a:rPr lang="en-US" b="1" dirty="0"/>
              <a:t> </a:t>
            </a:r>
            <a:r>
              <a:rPr lang="en-US" b="1" dirty="0" err="1"/>
              <a:t>mostram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indíviduos</a:t>
            </a:r>
            <a:r>
              <a:rPr lang="en-US" b="1" dirty="0"/>
              <a:t> </a:t>
            </a:r>
            <a:r>
              <a:rPr lang="en-US" b="1" dirty="0" err="1"/>
              <a:t>rejeitavam</a:t>
            </a:r>
            <a:r>
              <a:rPr lang="en-US" b="1" dirty="0"/>
              <a:t> </a:t>
            </a:r>
            <a:r>
              <a:rPr lang="en-US" b="1" dirty="0" err="1"/>
              <a:t>quase</a:t>
            </a:r>
            <a:r>
              <a:rPr lang="en-US" b="1" dirty="0"/>
              <a:t> </a:t>
            </a:r>
            <a:r>
              <a:rPr lang="en-US" b="1" dirty="0" err="1"/>
              <a:t>duas</a:t>
            </a:r>
            <a:r>
              <a:rPr lang="en-US" b="1" dirty="0"/>
              <a:t> </a:t>
            </a:r>
            <a:r>
              <a:rPr lang="en-US" b="1" dirty="0" err="1"/>
              <a:t>vezes</a:t>
            </a:r>
            <a:r>
              <a:rPr lang="en-US" b="1" dirty="0"/>
              <a:t> </a:t>
            </a:r>
            <a:r>
              <a:rPr lang="en-US" b="1" dirty="0" err="1"/>
              <a:t>mais</a:t>
            </a:r>
            <a:r>
              <a:rPr lang="en-US" b="1" dirty="0"/>
              <a:t> </a:t>
            </a:r>
            <a:r>
              <a:rPr lang="en-US" b="1" dirty="0" err="1"/>
              <a:t>sentenças</a:t>
            </a:r>
            <a:r>
              <a:rPr lang="en-US" b="1" dirty="0"/>
              <a:t> </a:t>
            </a:r>
            <a:r>
              <a:rPr lang="en-US" b="1" dirty="0" err="1"/>
              <a:t>como</a:t>
            </a:r>
            <a:r>
              <a:rPr lang="en-US" b="1" dirty="0"/>
              <a:t> (a) do </a:t>
            </a:r>
            <a:r>
              <a:rPr lang="en-US" b="1" dirty="0" err="1"/>
              <a:t>que</a:t>
            </a:r>
            <a:r>
              <a:rPr lang="en-US" b="1" dirty="0"/>
              <a:t> as </a:t>
            </a:r>
            <a:r>
              <a:rPr lang="en-US" b="1" dirty="0" err="1"/>
              <a:t>outras</a:t>
            </a:r>
            <a:r>
              <a:rPr lang="en-US" b="1" dirty="0"/>
              <a:t> (</a:t>
            </a:r>
            <a:r>
              <a:rPr lang="en-US" b="1" dirty="0">
                <a:solidFill>
                  <a:srgbClr val="990000"/>
                </a:solidFill>
              </a:rPr>
              <a:t>19%, 7%, 8% e 9% </a:t>
            </a:r>
            <a:r>
              <a:rPr lang="en-US" b="1" dirty="0" err="1">
                <a:solidFill>
                  <a:srgbClr val="990000"/>
                </a:solidFill>
              </a:rPr>
              <a:t>respectivamente</a:t>
            </a:r>
            <a:r>
              <a:rPr lang="en-US" b="1" dirty="0"/>
              <a:t>) </a:t>
            </a:r>
            <a:r>
              <a:rPr lang="en-US" b="1" dirty="0" err="1"/>
              <a:t>além</a:t>
            </a:r>
            <a:r>
              <a:rPr lang="en-US" b="1" dirty="0"/>
              <a:t> de um </a:t>
            </a:r>
            <a:r>
              <a:rPr lang="en-US" b="1" dirty="0" err="1"/>
              <a:t>maior</a:t>
            </a:r>
            <a:r>
              <a:rPr lang="en-US" b="1" dirty="0"/>
              <a:t> tempo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leitura</a:t>
            </a:r>
            <a:r>
              <a:rPr lang="en-US" b="1" dirty="0"/>
              <a:t> dos </a:t>
            </a:r>
            <a:r>
              <a:rPr lang="en-US" b="1" dirty="0" err="1"/>
              <a:t>advérbios</a:t>
            </a:r>
            <a:r>
              <a:rPr lang="en-US" b="1" dirty="0"/>
              <a:t> no </a:t>
            </a:r>
            <a:r>
              <a:rPr lang="en-US" b="1" dirty="0" err="1"/>
              <a:t>mesmo</a:t>
            </a:r>
            <a:r>
              <a:rPr lang="en-US" b="1" dirty="0"/>
              <a:t> </a:t>
            </a:r>
            <a:r>
              <a:rPr lang="en-US" b="1" dirty="0" err="1"/>
              <a:t>tipo</a:t>
            </a:r>
            <a:r>
              <a:rPr lang="en-US" b="1" dirty="0"/>
              <a:t> de </a:t>
            </a:r>
            <a:r>
              <a:rPr lang="en-US" b="1" dirty="0" err="1"/>
              <a:t>sentença</a:t>
            </a:r>
            <a:r>
              <a:rPr lang="en-US" b="1" dirty="0"/>
              <a:t>.</a:t>
            </a:r>
            <a:endParaRPr lang="fr-FR" dirty="0"/>
          </a:p>
        </p:txBody>
      </p:sp>
      <p:sp>
        <p:nvSpPr>
          <p:cNvPr id="293891" name="Text Box 5"/>
          <p:cNvSpPr txBox="1">
            <a:spLocks noChangeArrowheads="1"/>
          </p:cNvSpPr>
          <p:nvPr/>
        </p:nvSpPr>
        <p:spPr bwMode="auto">
          <a:xfrm>
            <a:off x="395288" y="1628775"/>
            <a:ext cx="83534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2000" b="1" smtClean="0"/>
              <a:t>Even though Howard </a:t>
            </a:r>
            <a:r>
              <a:rPr lang="en-US" sz="20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a large check]</a:t>
            </a:r>
            <a:r>
              <a:rPr lang="en-US" sz="2000" b="1" smtClean="0"/>
              <a:t> to his daughter </a:t>
            </a:r>
            <a:r>
              <a:rPr lang="en-US" sz="20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[for many years]</a:t>
            </a:r>
            <a:r>
              <a:rPr lang="en-US" sz="2000" b="1" smtClean="0"/>
              <a:t>,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2000" b="1" smtClean="0"/>
              <a:t>Even though Howard </a:t>
            </a:r>
            <a:r>
              <a:rPr lang="en-US" sz="20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large checks]</a:t>
            </a:r>
            <a:r>
              <a:rPr lang="en-US" sz="2000" b="1" smtClean="0"/>
              <a:t> to his daughter </a:t>
            </a:r>
            <a:r>
              <a:rPr lang="en-US" sz="20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[for many years]</a:t>
            </a:r>
            <a:r>
              <a:rPr lang="en-US" sz="2000" b="1" smtClean="0"/>
              <a:t>,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2000" b="1" smtClean="0"/>
              <a:t>Even though Howard </a:t>
            </a:r>
            <a:r>
              <a:rPr lang="en-US" sz="20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a large check]</a:t>
            </a:r>
            <a:r>
              <a:rPr lang="en-US" sz="2000" b="1" smtClean="0"/>
              <a:t> to his daughter </a:t>
            </a:r>
            <a:r>
              <a:rPr lang="en-US" sz="20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[last year]</a:t>
            </a:r>
            <a:r>
              <a:rPr lang="en-US" sz="2000" b="1" i="1" smtClean="0"/>
              <a:t>,</a:t>
            </a:r>
            <a:r>
              <a:rPr lang="en-US" sz="2000" b="1" smtClean="0"/>
              <a:t> she refused to accept his money</a:t>
            </a:r>
          </a:p>
          <a:p>
            <a:pPr algn="just">
              <a:spcBef>
                <a:spcPct val="50000"/>
              </a:spcBef>
              <a:buFontTx/>
              <a:buAutoNum type="alphaLcParenR"/>
              <a:defRPr/>
            </a:pPr>
            <a:r>
              <a:rPr lang="en-US" sz="2000" b="1" smtClean="0"/>
              <a:t>Even though Howard </a:t>
            </a:r>
            <a:r>
              <a:rPr lang="en-US" sz="20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[sent large checks]</a:t>
            </a:r>
            <a:r>
              <a:rPr lang="en-US" sz="2000" b="1" smtClean="0"/>
              <a:t> to his daughter </a:t>
            </a:r>
            <a:r>
              <a:rPr lang="en-US" sz="2000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[last year]</a:t>
            </a:r>
            <a:r>
              <a:rPr lang="en-US" sz="2000" b="1" i="1" smtClean="0"/>
              <a:t>,</a:t>
            </a:r>
            <a:r>
              <a:rPr lang="en-US" sz="2000" b="1" smtClean="0"/>
              <a:t> she refused to accept his money</a:t>
            </a:r>
            <a:endParaRPr lang="fr-FR" sz="2000" b="1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600">
                <a:latin typeface="Forte" pitchFamily="66" charset="0"/>
              </a:rPr>
              <a:t>Todorova </a:t>
            </a:r>
            <a:r>
              <a:rPr lang="pt-BR" sz="3600" i="1">
                <a:latin typeface="Forte" pitchFamily="66" charset="0"/>
              </a:rPr>
              <a:t>et al. </a:t>
            </a:r>
            <a:r>
              <a:rPr lang="pt-BR" sz="3600">
                <a:latin typeface="Forte" pitchFamily="66" charset="0"/>
              </a:rPr>
              <a:t>(2000)</a:t>
            </a:r>
          </a:p>
          <a:p>
            <a:pPr eaLnBrk="1" hangingPunct="1">
              <a:spcBef>
                <a:spcPct val="50000"/>
              </a:spcBef>
            </a:pPr>
            <a:r>
              <a:rPr lang="pt-BR" sz="2400" b="1" i="1"/>
              <a:t>Self Paced Stop Making sense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0292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600">
                <a:latin typeface="Forte" pitchFamily="66" charset="0"/>
              </a:rPr>
              <a:t>Pickering </a:t>
            </a:r>
            <a:r>
              <a:rPr lang="pt-BR" sz="3600" i="1">
                <a:latin typeface="Forte" pitchFamily="66" charset="0"/>
              </a:rPr>
              <a:t>et al. </a:t>
            </a:r>
            <a:r>
              <a:rPr lang="pt-BR" sz="3600">
                <a:latin typeface="Forte" pitchFamily="66" charset="0"/>
              </a:rPr>
              <a:t>(2008)</a:t>
            </a:r>
          </a:p>
          <a:p>
            <a:pPr eaLnBrk="1" hangingPunct="1">
              <a:spcBef>
                <a:spcPct val="50000"/>
              </a:spcBef>
            </a:pPr>
            <a:r>
              <a:rPr lang="pt-BR" sz="2400" b="1" i="1"/>
              <a:t>Todorova’s Stimuli</a:t>
            </a:r>
            <a:endParaRPr lang="en-US" sz="2400" b="1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57150" y="1905000"/>
            <a:ext cx="893603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a) Howard sent / </a:t>
            </a:r>
            <a:r>
              <a:rPr lang="en-US" sz="2400" b="1">
                <a:solidFill>
                  <a:srgbClr val="990000"/>
                </a:solidFill>
              </a:rPr>
              <a:t>a large check</a:t>
            </a:r>
            <a:r>
              <a:rPr lang="en-US" sz="2400" b="1"/>
              <a:t> / to his daughter / </a:t>
            </a:r>
            <a:r>
              <a:rPr lang="en-US" sz="2400" b="1">
                <a:solidFill>
                  <a:srgbClr val="990000"/>
                </a:solidFill>
              </a:rPr>
              <a:t>every year</a:t>
            </a:r>
            <a:r>
              <a:rPr lang="en-US" sz="2400" b="1"/>
              <a:t> /</a:t>
            </a:r>
          </a:p>
          <a:p>
            <a:pPr algn="ctr"/>
            <a:r>
              <a:rPr lang="en-US" sz="2400" b="1"/>
              <a:t>but as / usual, she refused / to accept his money.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b) Howard sent / </a:t>
            </a:r>
            <a:r>
              <a:rPr lang="en-US" sz="2400" b="1">
                <a:solidFill>
                  <a:srgbClr val="990000"/>
                </a:solidFill>
              </a:rPr>
              <a:t>large checks</a:t>
            </a:r>
            <a:r>
              <a:rPr lang="en-US" sz="2400" b="1"/>
              <a:t> / to his daughter / </a:t>
            </a:r>
            <a:r>
              <a:rPr lang="en-US" sz="2400" b="1">
                <a:solidFill>
                  <a:srgbClr val="990000"/>
                </a:solidFill>
              </a:rPr>
              <a:t>every year</a:t>
            </a:r>
            <a:r>
              <a:rPr lang="en-US" sz="2400" b="1"/>
              <a:t> /</a:t>
            </a:r>
          </a:p>
          <a:p>
            <a:pPr algn="ctr"/>
            <a:r>
              <a:rPr lang="en-US" sz="2400" b="1"/>
              <a:t>but as / usual, she refused / to accept his money.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c) Howard sent / </a:t>
            </a:r>
            <a:r>
              <a:rPr lang="en-US" sz="2400" b="1">
                <a:solidFill>
                  <a:srgbClr val="990000"/>
                </a:solidFill>
              </a:rPr>
              <a:t>a large check</a:t>
            </a:r>
            <a:r>
              <a:rPr lang="en-US" sz="2400" b="1"/>
              <a:t> / to his daughter / </a:t>
            </a:r>
            <a:r>
              <a:rPr lang="en-US" sz="2400" b="1">
                <a:solidFill>
                  <a:srgbClr val="990000"/>
                </a:solidFill>
              </a:rPr>
              <a:t>last year</a:t>
            </a:r>
            <a:r>
              <a:rPr lang="en-US" sz="2400" b="1"/>
              <a:t> /</a:t>
            </a:r>
          </a:p>
          <a:p>
            <a:pPr algn="ctr"/>
            <a:r>
              <a:rPr lang="en-US" sz="2400" b="1"/>
              <a:t>but as / usual, she refused / to accept his money.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d) Howard sent / </a:t>
            </a:r>
            <a:r>
              <a:rPr lang="en-US" sz="2400" b="1">
                <a:solidFill>
                  <a:srgbClr val="990000"/>
                </a:solidFill>
              </a:rPr>
              <a:t>large checks</a:t>
            </a:r>
            <a:r>
              <a:rPr lang="en-US" sz="2400" b="1"/>
              <a:t> / to his daughter / </a:t>
            </a:r>
            <a:r>
              <a:rPr lang="en-US" sz="2400" b="1">
                <a:solidFill>
                  <a:srgbClr val="990000"/>
                </a:solidFill>
              </a:rPr>
              <a:t>last year</a:t>
            </a:r>
            <a:r>
              <a:rPr lang="en-US" sz="2400" b="1"/>
              <a:t> /</a:t>
            </a:r>
          </a:p>
          <a:p>
            <a:pPr algn="ctr"/>
            <a:r>
              <a:rPr lang="en-US" sz="2400" b="1"/>
              <a:t>but as / usual, she refused / to accept his money.</a:t>
            </a:r>
          </a:p>
        </p:txBody>
      </p:sp>
    </p:spTree>
    <p:extLst>
      <p:ext uri="{BB962C8B-B14F-4D97-AF65-F5344CB8AC3E}">
        <p14:creationId xmlns:p14="http://schemas.microsoft.com/office/powerpoint/2010/main" val="24719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/>
              <a:t>Brennan &amp; Pylkkanen 2008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000" b="1"/>
              <a:t>Experimento Comportamental</a:t>
            </a:r>
          </a:p>
          <a:p>
            <a:pPr algn="just" eaLnBrk="1" hangingPunct="1">
              <a:spcBef>
                <a:spcPct val="50000"/>
              </a:spcBef>
            </a:pPr>
            <a:endParaRPr lang="pt-BR" sz="2000" b="1"/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 b="1"/>
              <a:t> Procuram um teste mais confiável (verbos podem assumir diferentes interpretações);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 b="1"/>
              <a:t>Delineamento dos resultados esperados para cada uma das Hipóteses;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endParaRPr lang="pt-BR" sz="2000" b="1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sz="2000" b="1"/>
              <a:t>Pré teste de julgamento de pontualidade (1-7 scale)</a:t>
            </a:r>
            <a:br>
              <a:rPr lang="pt-BR" sz="2000" b="1"/>
            </a:br>
            <a:r>
              <a:rPr lang="pt-BR" sz="2000" b="1"/>
              <a:t>(the clown jump / the marine waved)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endParaRPr lang="pt-BR" sz="2000" b="1"/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 b="1"/>
              <a:t>Pré teste de plausibilidade (1-7 scale)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sz="2000" b="1"/>
              <a:t>the clown jumped (for 10 minutes / after the beep / *to his head)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sz="2000" b="1"/>
              <a:t> =&gt; 5.02 (SD = .95) for coerced sentences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sz="2000" b="1"/>
              <a:t> =&gt; 5.03 (SD = .95) for control sentences 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2886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381000" y="3505200"/>
            <a:ext cx="8382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2. a. For 45 seconds the computer beeped in the busy lab.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b. After 45 seconds the computer beeped in the busy lab.</a:t>
            </a:r>
          </a:p>
          <a:p>
            <a:pPr algn="ctr" eaLnBrk="1" hangingPunct="1"/>
            <a:endParaRPr lang="en-US" sz="200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3. a. For ten minutes the tailor belched on the empty sidewalk.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b. At three o’clock the tailor belched on the empty sidewalk.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58888" y="908050"/>
            <a:ext cx="655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Brennan &amp; Pilkkänen</a:t>
            </a:r>
          </a:p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</a:rPr>
              <a:t>Stimuli</a:t>
            </a:r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58888" y="90805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Brennan &amp; Pilkkänen</a:t>
            </a:r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" y="1428750"/>
            <a:ext cx="8763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9C9CDF"/>
                </a:solidFill>
              </a:rPr>
              <a:t>RESULTADOS</a:t>
            </a:r>
          </a:p>
          <a:p>
            <a:pPr algn="just" eaLnBrk="1" hangingPunct="1">
              <a:spcBef>
                <a:spcPct val="50000"/>
              </a:spcBef>
            </a:pPr>
            <a:endParaRPr lang="en-US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Média dos tempos de reação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i="1">
                <a:solidFill>
                  <a:srgbClr val="D1D1F0"/>
                </a:solidFill>
              </a:rPr>
              <a:t>Não houve diferença</a:t>
            </a:r>
            <a:r>
              <a:rPr lang="en-US" b="1" i="1">
                <a:solidFill>
                  <a:srgbClr val="9C9CDF"/>
                </a:solidFill>
              </a:rPr>
              <a:t> significativa </a:t>
            </a:r>
            <a:r>
              <a:rPr lang="en-US" b="1">
                <a:solidFill>
                  <a:schemeClr val="bg1"/>
                </a:solidFill>
              </a:rPr>
              <a:t>nos RT entre as duas condições e os julgamentos eram mais precisos para as sentenças com coerção do que para as controle</a:t>
            </a:r>
          </a:p>
        </p:txBody>
      </p:sp>
      <p:pic>
        <p:nvPicPr>
          <p:cNvPr id="36868" name="Picture 3" descr="tabl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743200"/>
            <a:ext cx="4914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5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58888" y="90805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Brennan &amp; Pilkkänen</a:t>
            </a:r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963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Média do tempo de leitura palavra por palavra: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7892" name="Picture 4" descr="tabl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705600" y="2057400"/>
            <a:ext cx="175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/>
              <a:t>Ítens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b="1"/>
              <a:t>Condições </a:t>
            </a:r>
            <a:r>
              <a:rPr lang="pt-BR" sz="2400" b="1"/>
              <a:t>*</a:t>
            </a:r>
            <a:endParaRPr lang="en-US" sz="2400" b="1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95400" y="3581400"/>
            <a:ext cx="6858000" cy="73342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 b="1"/>
              <a:t>Resultados consistentes com a Hipótese da</a:t>
            </a:r>
            <a:br>
              <a:rPr lang="pt-BR" sz="2000" b="1"/>
            </a:br>
            <a:r>
              <a:rPr lang="pt-BR" sz="2000" b="1"/>
              <a:t>Coerção Iterativa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8975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9" descr="Tes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1628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1" descr="meg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58888" y="90805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Brennan &amp; Pilkkänen</a:t>
            </a:r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57188" y="2097088"/>
            <a:ext cx="84963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9C9CDF"/>
                </a:solidFill>
              </a:rPr>
              <a:t>OBJETIVOS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endParaRPr lang="pt-BR" b="1">
              <a:solidFill>
                <a:schemeClr val="bg1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Identificar áreas do cérebro relacionadas com a Coerção Aspectual.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b="1">
                <a:solidFill>
                  <a:schemeClr val="bg1"/>
                </a:solidFill>
              </a:rPr>
              <a:t>Verificar se a Coerção Aspectual ativa a região temporal posterior. Piñango &amp; Zurif 2001 observaram que afásicos de Wernicke com lesões nessa área apresentam dificuldade de compreensão de sentenças com Coerção Aspectual.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endParaRPr lang="pt-BR" b="1">
              <a:solidFill>
                <a:schemeClr val="bg1"/>
              </a:solidFill>
            </a:endParaRPr>
          </a:p>
          <a:p>
            <a:pPr eaLnBrk="1" hangingPunct="1"/>
            <a:r>
              <a:rPr lang="pt-BR"/>
              <a:t> </a:t>
            </a:r>
            <a:r>
              <a:rPr lang="pt-BR" b="1">
                <a:solidFill>
                  <a:schemeClr val="bg1"/>
                </a:solidFill>
              </a:rPr>
              <a:t>Verificar se a Coerção Aspectual também ativa o componente AMF, assim como acontece com a Coerção de Tipo. (Pylkkanen &amp; McElree, 2007)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285875" y="2143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MEG</a:t>
            </a:r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/>
          <p:cNvSpPr txBox="1">
            <a:spLocks noChangeArrowheads="1"/>
          </p:cNvSpPr>
          <p:nvPr/>
        </p:nvSpPr>
        <p:spPr bwMode="auto">
          <a:xfrm>
            <a:off x="571500" y="642938"/>
            <a:ext cx="7500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>
                <a:latin typeface="Calibri" pitchFamily="34" charset="0"/>
              </a:rPr>
              <a:t>Type Coercion	Complement Coercion	 Type-Shift</a:t>
            </a:r>
          </a:p>
        </p:txBody>
      </p:sp>
      <p:sp>
        <p:nvSpPr>
          <p:cNvPr id="40963" name="CaixaDeTexto 4"/>
          <p:cNvSpPr txBox="1">
            <a:spLocks noChangeArrowheads="1"/>
          </p:cNvSpPr>
          <p:nvPr/>
        </p:nvSpPr>
        <p:spPr bwMode="auto">
          <a:xfrm>
            <a:off x="1285875" y="1412875"/>
            <a:ext cx="60721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>
                <a:latin typeface="Calibri" pitchFamily="34" charset="0"/>
              </a:rPr>
              <a:t>João </a:t>
            </a:r>
            <a:r>
              <a:rPr lang="pt-BR" b="1">
                <a:latin typeface="Calibri" pitchFamily="34" charset="0"/>
              </a:rPr>
              <a:t>começou</a:t>
            </a:r>
            <a:r>
              <a:rPr lang="pt-BR">
                <a:latin typeface="Calibri" pitchFamily="34" charset="0"/>
              </a:rPr>
              <a:t> </a:t>
            </a:r>
            <a:r>
              <a:rPr lang="pt-BR">
                <a:solidFill>
                  <a:srgbClr val="FF0000"/>
                </a:solidFill>
                <a:latin typeface="Calibri" pitchFamily="34" charset="0"/>
              </a:rPr>
              <a:t>o livro</a:t>
            </a:r>
          </a:p>
          <a:p>
            <a:pPr algn="ctr" eaLnBrk="1" hangingPunct="1"/>
            <a:r>
              <a:rPr lang="pt-BR">
                <a:latin typeface="Calibri" pitchFamily="34" charset="0"/>
              </a:rPr>
              <a:t>O leitor </a:t>
            </a:r>
            <a:r>
              <a:rPr lang="pt-BR" b="1">
                <a:latin typeface="Calibri" pitchFamily="34" charset="0"/>
              </a:rPr>
              <a:t>começou</a:t>
            </a:r>
            <a:r>
              <a:rPr lang="pt-BR">
                <a:latin typeface="Calibri" pitchFamily="34" charset="0"/>
              </a:rPr>
              <a:t> </a:t>
            </a:r>
            <a:r>
              <a:rPr lang="pt-BR">
                <a:solidFill>
                  <a:srgbClr val="FF0000"/>
                </a:solidFill>
                <a:latin typeface="Calibri" pitchFamily="34" charset="0"/>
              </a:rPr>
              <a:t>o livro</a:t>
            </a:r>
          </a:p>
          <a:p>
            <a:pPr algn="ctr" eaLnBrk="1" hangingPunct="1"/>
            <a:r>
              <a:rPr lang="pt-BR">
                <a:latin typeface="Calibri" pitchFamily="34" charset="0"/>
              </a:rPr>
              <a:t>O escritor </a:t>
            </a:r>
            <a:r>
              <a:rPr lang="pt-BR" b="1">
                <a:latin typeface="Calibri" pitchFamily="34" charset="0"/>
              </a:rPr>
              <a:t>começou</a:t>
            </a:r>
            <a:r>
              <a:rPr lang="pt-BR">
                <a:latin typeface="Calibri" pitchFamily="34" charset="0"/>
              </a:rPr>
              <a:t> </a:t>
            </a:r>
            <a:r>
              <a:rPr lang="pt-BR">
                <a:solidFill>
                  <a:srgbClr val="FF0000"/>
                </a:solidFill>
                <a:latin typeface="Calibri" pitchFamily="34" charset="0"/>
              </a:rPr>
              <a:t>o livro</a:t>
            </a:r>
            <a:br>
              <a:rPr lang="pt-BR">
                <a:solidFill>
                  <a:srgbClr val="FF0000"/>
                </a:solidFill>
                <a:latin typeface="Calibri" pitchFamily="34" charset="0"/>
              </a:rPr>
            </a:br>
            <a:r>
              <a:rPr lang="pt-BR">
                <a:latin typeface="Calibri" pitchFamily="34" charset="0"/>
              </a:rPr>
              <a:t>JK Rowling </a:t>
            </a:r>
            <a:r>
              <a:rPr lang="pt-BR" b="1">
                <a:latin typeface="Calibri" pitchFamily="34" charset="0"/>
              </a:rPr>
              <a:t>começou</a:t>
            </a:r>
            <a:r>
              <a:rPr lang="pt-BR">
                <a:latin typeface="Calibri" pitchFamily="34" charset="0"/>
              </a:rPr>
              <a:t> (último) </a:t>
            </a:r>
            <a:r>
              <a:rPr lang="pt-BR">
                <a:solidFill>
                  <a:srgbClr val="FF0000"/>
                </a:solidFill>
                <a:latin typeface="Calibri" pitchFamily="34" charset="0"/>
              </a:rPr>
              <a:t>o livro</a:t>
            </a:r>
          </a:p>
        </p:txBody>
      </p:sp>
      <p:sp>
        <p:nvSpPr>
          <p:cNvPr id="40964" name="CaixaDeTexto 6"/>
          <p:cNvSpPr txBox="1">
            <a:spLocks noChangeArrowheads="1"/>
          </p:cNvSpPr>
          <p:nvPr/>
        </p:nvSpPr>
        <p:spPr bwMode="auto">
          <a:xfrm>
            <a:off x="500063" y="3209925"/>
            <a:ext cx="25003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400" b="1">
                <a:latin typeface="Calibri" pitchFamily="34" charset="0"/>
              </a:rPr>
              <a:t>Self Paced Reading</a:t>
            </a:r>
          </a:p>
          <a:p>
            <a:pPr algn="ctr" eaLnBrk="1" hangingPunct="1"/>
            <a:endParaRPr lang="pt-BR" sz="1400">
              <a:latin typeface="Calibri" pitchFamily="34" charset="0"/>
            </a:endParaRPr>
          </a:p>
          <a:p>
            <a:pPr algn="ctr" eaLnBrk="1" hangingPunct="1"/>
            <a:r>
              <a:rPr lang="pt-BR" sz="1400">
                <a:latin typeface="Calibri" pitchFamily="34" charset="0"/>
              </a:rPr>
              <a:t>Maiores tempos de leitura nas regiões </a:t>
            </a:r>
            <a:r>
              <a:rPr lang="pt-BR" sz="1400" i="1">
                <a:latin typeface="Calibri" pitchFamily="34" charset="0"/>
              </a:rPr>
              <a:t>spill-over</a:t>
            </a:r>
          </a:p>
        </p:txBody>
      </p:sp>
      <p:sp>
        <p:nvSpPr>
          <p:cNvPr id="40965" name="CaixaDeTexto 8"/>
          <p:cNvSpPr txBox="1">
            <a:spLocks noChangeArrowheads="1"/>
          </p:cNvSpPr>
          <p:nvPr/>
        </p:nvSpPr>
        <p:spPr bwMode="auto">
          <a:xfrm>
            <a:off x="5786438" y="3209925"/>
            <a:ext cx="25003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400" b="1">
                <a:latin typeface="Calibri" pitchFamily="34" charset="0"/>
              </a:rPr>
              <a:t>Eye Tracker</a:t>
            </a:r>
          </a:p>
          <a:p>
            <a:pPr algn="ctr" eaLnBrk="1" hangingPunct="1"/>
            <a:endParaRPr lang="pt-BR" sz="1400">
              <a:latin typeface="Calibri" pitchFamily="34" charset="0"/>
            </a:endParaRPr>
          </a:p>
          <a:p>
            <a:pPr algn="ctr" eaLnBrk="1" hangingPunct="1"/>
            <a:r>
              <a:rPr lang="pt-BR" sz="1400">
                <a:latin typeface="Calibri" pitchFamily="34" charset="0"/>
              </a:rPr>
              <a:t>Maior número de regressões para o complemento</a:t>
            </a:r>
            <a:endParaRPr lang="pt-BR" sz="1400" i="1">
              <a:latin typeface="Calibri" pitchFamily="34" charset="0"/>
            </a:endParaRPr>
          </a:p>
        </p:txBody>
      </p:sp>
      <p:sp>
        <p:nvSpPr>
          <p:cNvPr id="40966" name="CaixaDeTexto 9"/>
          <p:cNvSpPr txBox="1">
            <a:spLocks noChangeArrowheads="1"/>
          </p:cNvSpPr>
          <p:nvPr/>
        </p:nvSpPr>
        <p:spPr bwMode="auto">
          <a:xfrm>
            <a:off x="3143250" y="3209925"/>
            <a:ext cx="25003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400" b="1">
                <a:latin typeface="Calibri" pitchFamily="34" charset="0"/>
              </a:rPr>
              <a:t>MEG</a:t>
            </a:r>
          </a:p>
          <a:p>
            <a:pPr algn="ctr" eaLnBrk="1" hangingPunct="1"/>
            <a:endParaRPr lang="pt-BR" sz="1400">
              <a:latin typeface="Calibri" pitchFamily="34" charset="0"/>
            </a:endParaRPr>
          </a:p>
          <a:p>
            <a:pPr algn="ctr" eaLnBrk="1" hangingPunct="1"/>
            <a:r>
              <a:rPr lang="pt-BR" sz="1400">
                <a:latin typeface="Calibri" pitchFamily="34" charset="0"/>
              </a:rPr>
              <a:t>Campo Eletromagnético na área ventromedial esquerda por volta dos 350-500ms</a:t>
            </a:r>
            <a:endParaRPr lang="pt-BR" sz="1400" i="1">
              <a:latin typeface="Calibri" pitchFamily="34" charset="0"/>
            </a:endParaRPr>
          </a:p>
        </p:txBody>
      </p:sp>
      <p:sp>
        <p:nvSpPr>
          <p:cNvPr id="40967" name="CaixaDeTexto 11"/>
          <p:cNvSpPr txBox="1">
            <a:spLocks noChangeArrowheads="1"/>
          </p:cNvSpPr>
          <p:nvPr/>
        </p:nvSpPr>
        <p:spPr bwMode="auto">
          <a:xfrm>
            <a:off x="2000250" y="4927600"/>
            <a:ext cx="47863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400">
                <a:latin typeface="Calibri" pitchFamily="34" charset="0"/>
              </a:rPr>
              <a:t>Lapata et al. (2003), McElree et al. (2001, 2006), Pickering et al. (2005, 2006), Traxler et al. (2002), Pylkkänen et al. (2009) etc.</a:t>
            </a:r>
          </a:p>
        </p:txBody>
      </p:sp>
      <p:pic>
        <p:nvPicPr>
          <p:cNvPr id="23558" name="Picture 4" descr="E:\Des Images\o-de-histo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85737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bri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86375"/>
            <a:ext cx="2667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7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58888"/>
            <a:ext cx="87884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828800" y="5791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/>
              <a:t>BRENNAN &amp; PYLKKÄNEN (2008)</a:t>
            </a:r>
            <a:endParaRPr lang="en-US" sz="2400" b="1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62000" y="34290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dirty="0" err="1"/>
              <a:t>Moens</a:t>
            </a:r>
            <a:r>
              <a:rPr lang="pt-BR" sz="1600" dirty="0"/>
              <a:t> &amp; </a:t>
            </a:r>
            <a:r>
              <a:rPr lang="pt-BR" sz="1600" dirty="0" err="1"/>
              <a:t>Steedman</a:t>
            </a:r>
            <a:endParaRPr lang="en-US" sz="1600" dirty="0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276600" y="44196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dirty="0" err="1"/>
              <a:t>Rothstein</a:t>
            </a:r>
            <a:endParaRPr lang="en-US" sz="1600" dirty="0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105400" y="5181600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dirty="0" err="1"/>
              <a:t>Pustejovsky</a:t>
            </a:r>
            <a:r>
              <a:rPr lang="pt-BR" sz="1600" dirty="0"/>
              <a:t>, </a:t>
            </a:r>
            <a:r>
              <a:rPr lang="pt-BR" sz="1600" dirty="0" err="1"/>
              <a:t>Jackendoff</a:t>
            </a:r>
            <a:r>
              <a:rPr lang="pt-BR" sz="1600" dirty="0"/>
              <a:t> (...)</a:t>
            </a:r>
            <a:endParaRPr lang="en-US" sz="1600" dirty="0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858000" y="51816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/>
              <a:t>Dölling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947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258888" y="76200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Brennan &amp; Pilkkänen</a:t>
            </a:r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57188" y="1295400"/>
            <a:ext cx="84963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9C9CDF"/>
                </a:solidFill>
              </a:rPr>
              <a:t>MÉTODOS</a:t>
            </a:r>
          </a:p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rgbClr val="9C9CDF"/>
              </a:solidFill>
            </a:endParaRPr>
          </a:p>
          <a:p>
            <a:pPr eaLnBrk="1" hangingPunct="1"/>
            <a:r>
              <a:rPr lang="en-US"/>
              <a:t> </a:t>
            </a:r>
            <a:r>
              <a:rPr lang="en-US" sz="2400" b="1">
                <a:solidFill>
                  <a:schemeClr val="bg1"/>
                </a:solidFill>
              </a:rPr>
              <a:t>Leitura Cinética</a:t>
            </a:r>
          </a:p>
          <a:p>
            <a:pPr eaLnBrk="1" hangingPunct="1"/>
            <a:r>
              <a:rPr lang="pt-BR" b="1">
                <a:solidFill>
                  <a:schemeClr val="bg1"/>
                </a:solidFill>
              </a:rPr>
              <a:t>	cada palavra é apresentada por 300ms com intervalos de 300ms</a:t>
            </a:r>
            <a:endParaRPr lang="en-US" b="1">
              <a:solidFill>
                <a:schemeClr val="bg1"/>
              </a:solidFill>
            </a:endParaRPr>
          </a:p>
          <a:p>
            <a:pPr eaLnBrk="1" hangingPunct="1"/>
            <a:r>
              <a:rPr lang="pt-BR" b="1">
                <a:solidFill>
                  <a:schemeClr val="bg1"/>
                </a:solidFill>
              </a:rPr>
              <a:t>	4s para responder se a sentença faz sentido</a:t>
            </a:r>
            <a:endParaRPr lang="en-US" b="1">
              <a:solidFill>
                <a:schemeClr val="bg1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Os target são os mesmos do experimento 1:</a:t>
            </a:r>
          </a:p>
          <a:p>
            <a:pPr lvl="1"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 30 sentenças com coerção</a:t>
            </a:r>
          </a:p>
          <a:p>
            <a:pPr lvl="1"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 30 controles</a:t>
            </a:r>
          </a:p>
          <a:p>
            <a:pPr lvl="1" algn="just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        +</a:t>
            </a:r>
          </a:p>
          <a:p>
            <a:pPr lvl="1"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 120 distratores com formas similares (50% anômalas)</a:t>
            </a:r>
          </a:p>
          <a:p>
            <a:pPr lvl="1"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 240 sentenças com estruturas sintáticas variadas testando outras hipóteses (50% anômalas)</a:t>
            </a: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285875" y="2143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MEG</a:t>
            </a:r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357313" y="746125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Grandaverage Source Waveforms</a:t>
            </a:r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285875" y="2143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MEG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45060" name="Picture 6" descr="figur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757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57188" y="1784350"/>
            <a:ext cx="84963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 Divergências entre  sentenças com coerção e as controle entre </a:t>
            </a:r>
            <a:r>
              <a:rPr lang="en-US" sz="1400" b="1" u="sng"/>
              <a:t>45-50ms, 354-360ms e 448-459ms </a:t>
            </a:r>
            <a:r>
              <a:rPr lang="en-US" sz="1400" b="1"/>
              <a:t>após o início da apresentação do estímulo. Sendo que somente o último cluster foi estatisticamente significante.</a:t>
            </a:r>
          </a:p>
        </p:txBody>
      </p:sp>
    </p:spTree>
    <p:extLst>
      <p:ext uri="{BB962C8B-B14F-4D97-AF65-F5344CB8AC3E}">
        <p14:creationId xmlns:p14="http://schemas.microsoft.com/office/powerpoint/2010/main" val="3330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285875" y="2143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MEG</a:t>
            </a:r>
            <a:endParaRPr lang="fr-FR" sz="2000" b="1">
              <a:solidFill>
                <a:schemeClr val="bg1"/>
              </a:solidFill>
            </a:endParaRPr>
          </a:p>
        </p:txBody>
      </p:sp>
      <p:graphicFrame>
        <p:nvGraphicFramePr>
          <p:cNvPr id="46083" name="Object 7"/>
          <p:cNvGraphicFramePr>
            <a:graphicFrameLocks noChangeAspect="1"/>
          </p:cNvGraphicFramePr>
          <p:nvPr/>
        </p:nvGraphicFramePr>
        <p:xfrm>
          <a:off x="1828800" y="622300"/>
          <a:ext cx="5410200" cy="608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r:id="rId4" imgW="5409524" imgH="6082540" progId="">
                  <p:embed/>
                </p:oleObj>
              </mc:Choice>
              <mc:Fallback>
                <p:oleObj r:id="rId4" imgW="5409524" imgH="60825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22300"/>
                        <a:ext cx="5410200" cy="608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2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1784350" y="457200"/>
          <a:ext cx="55753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r:id="rId4" imgW="5574603" imgH="5523810" progId="">
                  <p:embed/>
                </p:oleObj>
              </mc:Choice>
              <mc:Fallback>
                <p:oleObj r:id="rId4" imgW="5574603" imgH="5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457200"/>
                        <a:ext cx="55753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 b="1"/>
              <a:t>Grandaverage RMS waveforms</a:t>
            </a:r>
            <a:endParaRPr lang="en-US" sz="2000" b="1"/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1143000" y="6080125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 b="1"/>
              <a:t>A diferença só é significativa nos sensores frontais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9702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58888" y="90805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Brennan &amp; Pilkkänen</a:t>
            </a:r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963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9C9CDF"/>
                </a:solidFill>
              </a:rPr>
              <a:t>DISCUSSION</a:t>
            </a:r>
          </a:p>
          <a:p>
            <a:pPr algn="ctr" eaLnBrk="1" hangingPunct="1">
              <a:spcBef>
                <a:spcPct val="50000"/>
              </a:spcBef>
            </a:pPr>
            <a:endParaRPr lang="pt-BR" sz="2000" b="1">
              <a:solidFill>
                <a:srgbClr val="9C9CD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>
              <a:solidFill>
                <a:srgbClr val="9C9CDF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 Sobre a questão da Iterative Coercion, o teste mostra que o efeito no AMF é precedido por um efeito no hemisfério direito começando a 340ms.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 Comparação com as áreas envolvidas do N400 em dois estudos: Halgren et al. (2002) para a modalidade visual e Maess et al. (2006) para a modalidade auditiva.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285875" y="2143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MEG</a:t>
            </a:r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58888" y="90805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Brennan &amp; Pilkkänen</a:t>
            </a:r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285875" y="2143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MEG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49156" name="Picture 4" descr="figur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81708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85875" y="2143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MEG</a:t>
            </a:r>
            <a:endParaRPr lang="fr-FR" sz="2000" b="1">
              <a:solidFill>
                <a:schemeClr val="bg1"/>
              </a:solidFill>
            </a:endParaRPr>
          </a:p>
        </p:txBody>
      </p:sp>
      <p:graphicFrame>
        <p:nvGraphicFramePr>
          <p:cNvPr id="50179" name="Object 7"/>
          <p:cNvGraphicFramePr>
            <a:graphicFrameLocks noChangeAspect="1"/>
          </p:cNvGraphicFramePr>
          <p:nvPr/>
        </p:nvGraphicFramePr>
        <p:xfrm>
          <a:off x="1828800" y="622300"/>
          <a:ext cx="5410200" cy="608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r:id="rId4" imgW="5409524" imgH="6082540" progId="">
                  <p:embed/>
                </p:oleObj>
              </mc:Choice>
              <mc:Fallback>
                <p:oleObj r:id="rId4" imgW="5409524" imgH="60825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22300"/>
                        <a:ext cx="5410200" cy="608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5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258888" y="90805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Brennan &amp; Pilkkänen</a:t>
            </a:r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963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9C9CDF"/>
                </a:solidFill>
              </a:rPr>
              <a:t>DISCUSSION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b="1">
              <a:solidFill>
                <a:srgbClr val="9C9CDF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 Os achados nos testes de Halgren et al. (2002) e Maess et al. (2006) comparados aos dde Brennan &amp; Pylkkanen (2008) indicam </a:t>
            </a:r>
            <a:r>
              <a:rPr lang="en-US" b="1">
                <a:solidFill>
                  <a:schemeClr val="accent1"/>
                </a:solidFill>
              </a:rPr>
              <a:t>apenas uma área em comum: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accent1"/>
                </a:solidFill>
              </a:rPr>
              <a:t>o lóbulo temporal anterior direito</a:t>
            </a:r>
            <a:r>
              <a:rPr lang="en-US" b="1">
                <a:solidFill>
                  <a:schemeClr val="bg1"/>
                </a:solidFill>
              </a:rPr>
              <a:t>. Então o efeito no RH parece ter parcialmente algo em comum com os resultados destes experimentos.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endParaRPr lang="en-US" b="1">
              <a:solidFill>
                <a:schemeClr val="bg1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 A respeito dos resultados de Piñango &amp; Zurif (2001), a falta de efeitos no hemisfério esquerdo sugere que seus dados em afásicos não possuem relação direta com o mismatch, mas pode ter a ver com os inputs para a operação.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 Já é conhecido o papel das regiões reportadas por Piñango &amp; Zurif no acesso lexical (Salmelin 2007, Hickok &amp; Poeppel 2007)</a:t>
            </a: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285875" y="2143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MEG</a:t>
            </a:r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258888" y="90805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Brennan &amp; Pilkkänen</a:t>
            </a:r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85750" y="1524000"/>
            <a:ext cx="88582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9C9CDF"/>
                </a:solidFill>
              </a:rPr>
              <a:t>GENERAL DISCUSSION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b="1">
              <a:solidFill>
                <a:srgbClr val="9C9CD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>
              <a:solidFill>
                <a:srgbClr val="9C9CDF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Os resultados vão contra a Subespecificação e a Coerção Pontual, sendo consistente com a abordagem da Coerção Iterativa sem especificar se o meaning shift seria semântico ou pragmático.</a:t>
            </a:r>
          </a:p>
          <a:p>
            <a:pPr algn="just" eaLnBrk="1" hangingPunct="1">
              <a:spcBef>
                <a:spcPct val="50000"/>
              </a:spcBef>
            </a:pPr>
            <a:endParaRPr lang="pt-BR" b="1">
              <a:solidFill>
                <a:schemeClr val="bg1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Porém ainda não se descarta a hipótese de que a coerção seja induzida pela tarefa dupla, pois os sujeitos deste experimento tiveram que responder se a sentença fazia ou não sentido.</a:t>
            </a:r>
          </a:p>
          <a:p>
            <a:pPr algn="just" eaLnBrk="1" hangingPunct="1">
              <a:spcBef>
                <a:spcPct val="50000"/>
              </a:spcBef>
            </a:pPr>
            <a:endParaRPr lang="pt-BR" b="1">
              <a:solidFill>
                <a:schemeClr val="bg1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Essa questão será “resolvida” em Pylkkanen et al. 2009 para neurofisiologia.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1285875" y="2143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MEG</a:t>
            </a:r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Ventromedial_prefrontal_cort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1956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1143000" y="381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/>
              <a:t>Ventromedial pre-frontal Cortex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2560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304914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Linguística Experimental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9575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/>
              <a:t>Ventromedial pre-frontal Cortex</a:t>
            </a:r>
            <a:endParaRPr lang="en-US" sz="2400" b="1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457200" y="2325688"/>
            <a:ext cx="8305800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/>
              <a:t>Também associado a</a:t>
            </a:r>
          </a:p>
          <a:p>
            <a:pPr eaLnBrk="1" hangingPunct="1">
              <a:spcBef>
                <a:spcPct val="50000"/>
              </a:spcBef>
            </a:pPr>
            <a:endParaRPr lang="pt-BR" sz="280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b="1"/>
              <a:t> Decision making (reviews em Fellows &amp; Farah, 2007; Wallis, 2007)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b="1"/>
              <a:t> Ambiguidades (Nieuwland, Petersson &amp; Van Berkum, 2007)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b="1"/>
              <a:t> SocioCognition (Theory of Mind)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314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2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152400"/>
            <a:ext cx="9753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-1371600" y="-381000"/>
            <a:ext cx="25908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81000" y="-914400"/>
            <a:ext cx="8763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8153400" y="685800"/>
            <a:ext cx="16764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3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81000" y="26670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Quanto tempo dura um Evento?</a:t>
            </a:r>
          </a:p>
          <a:p>
            <a:pPr algn="ctr" eaLnBrk="1" hangingPunct="1"/>
            <a:r>
              <a:rPr lang="en-US" sz="3200" b="1"/>
              <a:t>Revendo o conceito do Aspecto Lexical</a:t>
            </a:r>
            <a:r>
              <a:rPr lang="en-US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0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1000" y="969963"/>
            <a:ext cx="8382000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/>
              <a:t>Conceito</a:t>
            </a:r>
          </a:p>
          <a:p>
            <a:pPr algn="ctr" eaLnBrk="1" hangingPunct="1"/>
            <a:endParaRPr lang="pt-BR" sz="2800" b="1"/>
          </a:p>
          <a:p>
            <a:pPr algn="just" eaLnBrk="1" hangingPunct="1">
              <a:buFontTx/>
              <a:buAutoNum type="arabicPeriod"/>
            </a:pPr>
            <a:r>
              <a:rPr lang="en-US" b="1"/>
              <a:t>Representação dum objeto pelo pensamento, por meio de suas características gerais</a:t>
            </a:r>
            <a:r>
              <a:rPr lang="en-US"/>
              <a:t>. 2. Ação de formular uma idéia por meio de palavras; definição, caracterização. 4. </a:t>
            </a:r>
            <a:r>
              <a:rPr lang="en-US" b="1"/>
              <a:t>Modo de pensar, de julgar, de ver</a:t>
            </a:r>
            <a:r>
              <a:rPr lang="en-US"/>
              <a:t>; noção, concepção. (AURÉLIO, 2009) </a:t>
            </a:r>
          </a:p>
          <a:p>
            <a:pPr algn="just" eaLnBrk="1" hangingPunct="1">
              <a:buFontTx/>
              <a:buAutoNum type="arabicPeriod"/>
            </a:pPr>
            <a:endParaRPr lang="pt-BR"/>
          </a:p>
          <a:p>
            <a:pPr algn="just" eaLnBrk="1" hangingPunct="1">
              <a:buFontTx/>
              <a:buAutoNum type="arabicPeriod"/>
            </a:pPr>
            <a:r>
              <a:rPr lang="en-US"/>
              <a:t>“</a:t>
            </a:r>
            <a:r>
              <a:rPr lang="en-US" i="1"/>
              <a:t>Aquilo que o espírito concebe ou entende; idéia; noção. </a:t>
            </a:r>
            <a:r>
              <a:rPr lang="en-US"/>
              <a:t>(...) </a:t>
            </a:r>
            <a:r>
              <a:rPr lang="en-US" i="1"/>
              <a:t>é um termo que designa uma classe de fenômenos observados ou observáveis</a:t>
            </a:r>
            <a:r>
              <a:rPr lang="en-US"/>
              <a:t>” (MICHAELIS, 2004) </a:t>
            </a:r>
          </a:p>
          <a:p>
            <a:pPr algn="ctr" eaLnBrk="1" hangingPunct="1">
              <a:buFontTx/>
              <a:buAutoNum type="arabicPeriod"/>
            </a:pPr>
            <a:endParaRPr lang="en-US" sz="2800" b="1"/>
          </a:p>
          <a:p>
            <a:pPr algn="just" eaLnBrk="1" hangingPunct="1"/>
            <a:r>
              <a:rPr lang="en-US"/>
              <a:t>3.  É uma </a:t>
            </a:r>
            <a:r>
              <a:rPr lang="en-US" b="1"/>
              <a:t>consciência de suas qualidades que faz de um objeto ou de uma idéia o que são ou parecem ser</a:t>
            </a:r>
            <a:r>
              <a:rPr lang="en-US"/>
              <a:t>. Grande número dos estudos filosóficos consiste em tentativas empreendidas pelo homem para definir conceitos. Todos os substantivos são conceitos elaborados pelo homem.</a:t>
            </a:r>
          </a:p>
        </p:txBody>
      </p:sp>
    </p:spTree>
    <p:extLst>
      <p:ext uri="{BB962C8B-B14F-4D97-AF65-F5344CB8AC3E}">
        <p14:creationId xmlns:p14="http://schemas.microsoft.com/office/powerpoint/2010/main" val="25564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2667000" y="1876425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8371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/>
              <a:t>Ken Rockwell </a:t>
            </a:r>
            <a:r>
              <a:rPr lang="pt-BR" sz="2400" b="1" u="sng"/>
              <a:t>FOTOGRAFOU</a:t>
            </a:r>
            <a:r>
              <a:rPr lang="pt-BR" sz="2400" b="1"/>
              <a:t> </a:t>
            </a:r>
            <a:r>
              <a:rPr lang="pt-BR" sz="2400"/>
              <a:t>o Cristo por 2 minutos</a:t>
            </a:r>
            <a:endParaRPr lang="en-US" sz="2400"/>
          </a:p>
        </p:txBody>
      </p:sp>
      <p:pic>
        <p:nvPicPr>
          <p:cNvPr id="58372" name="Picture 13" descr="photographer-t28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4" descr="27640-Ken-Rock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3337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6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images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18288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6" descr="images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12588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7" descr="images (1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8" descr="images (1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2133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images (14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19050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images (1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19050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 Box 14"/>
          <p:cNvSpPr txBox="1">
            <a:spLocks noChangeArrowheads="1"/>
          </p:cNvSpPr>
          <p:nvPr/>
        </p:nvSpPr>
        <p:spPr bwMode="auto">
          <a:xfrm>
            <a:off x="5943600" y="3276600"/>
            <a:ext cx="2971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000"/>
              <a:t>Várias imagens tiradas durante estes 2 minutos de diferentes ângulos.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000" b="1"/>
              <a:t>Fotografar = ‘Clicar’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000" b="1"/>
              <a:t>Pontual</a:t>
            </a:r>
            <a:endParaRPr lang="en-US" sz="2000" b="1"/>
          </a:p>
        </p:txBody>
      </p:sp>
      <p:sp>
        <p:nvSpPr>
          <p:cNvPr id="59401" name="AutoShape 15"/>
          <p:cNvSpPr>
            <a:spLocks noChangeArrowheads="1"/>
          </p:cNvSpPr>
          <p:nvPr/>
        </p:nvSpPr>
        <p:spPr bwMode="auto">
          <a:xfrm>
            <a:off x="5943600" y="3048000"/>
            <a:ext cx="2971800" cy="2514600"/>
          </a:xfrm>
          <a:prstGeom prst="wedgeRectCallout">
            <a:avLst>
              <a:gd name="adj1" fmla="val 2245"/>
              <a:gd name="adj2" fmla="val -69699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59402" name="Picture 16" descr="goe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667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5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9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18288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0" descr="images (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20574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21" descr="2083906375_ea6921067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133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25"/>
          <p:cNvSpPr txBox="1">
            <a:spLocks noChangeArrowheads="1"/>
          </p:cNvSpPr>
          <p:nvPr/>
        </p:nvSpPr>
        <p:spPr bwMode="auto">
          <a:xfrm>
            <a:off x="5105400" y="3352800"/>
            <a:ext cx="3733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000"/>
              <a:t>2 minutos observando local, luz e ângulos antes do clique.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000" b="1"/>
              <a:t>O Fotografar termina com o ‘Clicar’</a:t>
            </a:r>
            <a:endParaRPr lang="en-US" sz="2000" b="1"/>
          </a:p>
        </p:txBody>
      </p:sp>
      <p:sp>
        <p:nvSpPr>
          <p:cNvPr id="60422" name="AutoShape 26"/>
          <p:cNvSpPr>
            <a:spLocks noChangeArrowheads="1"/>
          </p:cNvSpPr>
          <p:nvPr/>
        </p:nvSpPr>
        <p:spPr bwMode="auto">
          <a:xfrm>
            <a:off x="4953000" y="3124200"/>
            <a:ext cx="3962400" cy="1905000"/>
          </a:xfrm>
          <a:prstGeom prst="wedgeRectCallout">
            <a:avLst>
              <a:gd name="adj1" fmla="val -1204"/>
              <a:gd name="adj2" fmla="val -81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60423" name="Picture 28" descr="goe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667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1730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7" descr="christ_the_redeemer_c_americo_vermel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236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8" descr="569-cop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16113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11"/>
          <p:cNvSpPr txBox="1">
            <a:spLocks noChangeArrowheads="1"/>
          </p:cNvSpPr>
          <p:nvPr/>
        </p:nvSpPr>
        <p:spPr bwMode="auto">
          <a:xfrm>
            <a:off x="5791200" y="3276600"/>
            <a:ext cx="2971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000"/>
              <a:t>Uma fotografia de longa exposição que durou 2 minutos (com a lente aberta).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000" b="1"/>
              <a:t>Fotografar = ‘Clicar’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000" b="1"/>
              <a:t>Durativo</a:t>
            </a:r>
            <a:endParaRPr lang="en-US" sz="2000" b="1"/>
          </a:p>
        </p:txBody>
      </p:sp>
      <p:sp>
        <p:nvSpPr>
          <p:cNvPr id="61446" name="AutoShape 12"/>
          <p:cNvSpPr>
            <a:spLocks noChangeArrowheads="1"/>
          </p:cNvSpPr>
          <p:nvPr/>
        </p:nvSpPr>
        <p:spPr bwMode="auto">
          <a:xfrm>
            <a:off x="5715000" y="3048000"/>
            <a:ext cx="3200400" cy="2514600"/>
          </a:xfrm>
          <a:prstGeom prst="wedgeRectCallout">
            <a:avLst>
              <a:gd name="adj1" fmla="val -1486"/>
              <a:gd name="adj2" fmla="val -69699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61447" name="Picture 14" descr="goe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667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6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-533400" y="2624138"/>
            <a:ext cx="93916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algn="ctr"/>
            <a:r>
              <a:rPr lang="pt-BR" sz="2000" b="1"/>
              <a:t>O Verbo PULAR será realmente Pontual??</a:t>
            </a:r>
          </a:p>
          <a:p>
            <a:pPr indent="457200" algn="ctr"/>
            <a:endParaRPr lang="pt-BR" sz="2000" b="1"/>
          </a:p>
          <a:p>
            <a:pPr indent="457200" algn="ctr"/>
            <a:r>
              <a:rPr lang="pt-BR" sz="2000"/>
              <a:t>a. </a:t>
            </a:r>
            <a:r>
              <a:rPr lang="pt-BR" sz="2000" i="1"/>
              <a:t>“A Marianinha pulou 10 minutos lá no play”</a:t>
            </a:r>
            <a:r>
              <a:rPr lang="pt-BR" sz="2000"/>
              <a:t>		(iterativo)</a:t>
            </a:r>
            <a:endParaRPr lang="en-US" sz="2000"/>
          </a:p>
          <a:p>
            <a:pPr indent="457200" algn="ctr"/>
            <a:r>
              <a:rPr lang="pt-BR" sz="2000"/>
              <a:t>b. </a:t>
            </a:r>
            <a:r>
              <a:rPr lang="pt-BR" sz="2000" i="1"/>
              <a:t>“O Mário pulou o muro do vizinho pra pegar a bola”           </a:t>
            </a:r>
            <a:r>
              <a:rPr lang="pt-BR" sz="2000"/>
              <a:t>(durativo)</a:t>
            </a:r>
            <a:endParaRPr lang="en-US" sz="2000"/>
          </a:p>
          <a:p>
            <a:pPr indent="457200" algn="ctr"/>
            <a:r>
              <a:rPr lang="pt-BR" sz="2000"/>
              <a:t>c. </a:t>
            </a:r>
            <a:r>
              <a:rPr lang="pt-BR" sz="2000" i="1"/>
              <a:t>“Adílson pulou de paraquedas quando era oficial”	[10m]</a:t>
            </a:r>
            <a:r>
              <a:rPr lang="pt-BR" sz="2000"/>
              <a:t>	(durativo)</a:t>
            </a:r>
          </a:p>
        </p:txBody>
      </p:sp>
    </p:spTree>
    <p:extLst>
      <p:ext uri="{BB962C8B-B14F-4D97-AF65-F5344CB8AC3E}">
        <p14:creationId xmlns:p14="http://schemas.microsoft.com/office/powerpoint/2010/main" val="28966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pPr eaLnBrk="1" hangingPunct="1"/>
            <a:r>
              <a:rPr lang="pt-BR" smtClean="0"/>
              <a:t>O que são eventos</a:t>
            </a:r>
            <a:br>
              <a:rPr lang="pt-BR" smtClean="0"/>
            </a:br>
            <a:r>
              <a:rPr lang="pt-BR" sz="3200" smtClean="0"/>
              <a:t>Pontuais, Durativos e Iterativos?</a:t>
            </a:r>
            <a:br>
              <a:rPr lang="pt-BR" sz="3200" smtClean="0"/>
            </a:br>
            <a:endParaRPr lang="en-US" smtClean="0"/>
          </a:p>
        </p:txBody>
      </p:sp>
      <p:pic>
        <p:nvPicPr>
          <p:cNvPr id="228355" name="Picture 3" descr="quebrar garfiel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177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" name="Picture 4" descr="quebr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362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7" name="Picture 5" descr="pul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43500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8" name="Picture 6" descr="pularm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38700"/>
            <a:ext cx="2400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7" descr="rachar ov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35338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8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404664"/>
            <a:ext cx="86409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1) </a:t>
            </a:r>
            <a:r>
              <a:rPr lang="en-US" sz="2400" b="1" dirty="0" err="1"/>
              <a:t>Piñango</a:t>
            </a:r>
            <a:r>
              <a:rPr lang="en-US" sz="2400" b="1" dirty="0"/>
              <a:t> </a:t>
            </a:r>
            <a:r>
              <a:rPr lang="en-US" sz="2400" b="1" i="1" dirty="0"/>
              <a:t>et al.</a:t>
            </a:r>
            <a:r>
              <a:rPr lang="en-US" sz="2400" b="1" dirty="0"/>
              <a:t> 1999</a:t>
            </a:r>
            <a:endParaRPr lang="pt-BR" sz="2400" dirty="0"/>
          </a:p>
          <a:p>
            <a:r>
              <a:rPr lang="en-US" b="1" dirty="0"/>
              <a:t> </a:t>
            </a:r>
            <a:endParaRPr lang="en-US" b="1" dirty="0" smtClean="0"/>
          </a:p>
          <a:p>
            <a:endParaRPr lang="pt-BR" dirty="0"/>
          </a:p>
          <a:p>
            <a:r>
              <a:rPr lang="pt-BR" b="1" dirty="0"/>
              <a:t>Hipótese: </a:t>
            </a:r>
            <a:r>
              <a:rPr lang="pt-BR" dirty="0"/>
              <a:t>eventos iterativos envolvem coerção, possuindo um custo maior de processamento.</a:t>
            </a:r>
          </a:p>
          <a:p>
            <a:r>
              <a:rPr lang="pt-BR" b="1" dirty="0"/>
              <a:t>Experimento</a:t>
            </a:r>
            <a:r>
              <a:rPr lang="pt-BR" dirty="0"/>
              <a:t>: </a:t>
            </a:r>
            <a:r>
              <a:rPr lang="pt-BR" dirty="0" smtClean="0"/>
              <a:t>Estímulos auditivos com decisão lexical</a:t>
            </a:r>
          </a:p>
          <a:p>
            <a:endParaRPr lang="pt-BR" dirty="0"/>
          </a:p>
          <a:p>
            <a:r>
              <a:rPr lang="en-US" b="1" dirty="0" err="1"/>
              <a:t>Estímulos</a:t>
            </a:r>
            <a:r>
              <a:rPr lang="en-US" dirty="0"/>
              <a:t>:</a:t>
            </a:r>
            <a:endParaRPr lang="pt-BR" dirty="0"/>
          </a:p>
          <a:p>
            <a:pPr marL="342900" indent="-342900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The </a:t>
            </a:r>
            <a:r>
              <a:rPr lang="en-US" i="1" dirty="0"/>
              <a:t>man </a:t>
            </a:r>
            <a:r>
              <a:rPr lang="en-US" i="1" dirty="0">
                <a:solidFill>
                  <a:srgbClr val="990000"/>
                </a:solidFill>
              </a:rPr>
              <a:t>examined </a:t>
            </a:r>
            <a:r>
              <a:rPr lang="en-US" i="1" dirty="0"/>
              <a:t>the little bundle of fur </a:t>
            </a:r>
            <a:r>
              <a:rPr lang="en-US" i="1" dirty="0">
                <a:solidFill>
                  <a:srgbClr val="990000"/>
                </a:solidFill>
              </a:rPr>
              <a:t>for a long time</a:t>
            </a:r>
            <a:r>
              <a:rPr lang="en-US" i="1" dirty="0"/>
              <a:t> </a:t>
            </a:r>
            <a:r>
              <a:rPr lang="en-US" i="1" dirty="0" smtClean="0"/>
              <a:t>* to </a:t>
            </a:r>
            <a:r>
              <a:rPr lang="en-US" i="1" dirty="0"/>
              <a:t>see if it was </a:t>
            </a:r>
            <a:r>
              <a:rPr lang="en-US" i="1" dirty="0" smtClean="0"/>
              <a:t>alive.</a:t>
            </a:r>
          </a:p>
          <a:p>
            <a:pPr marL="342900" indent="-342900"/>
            <a:r>
              <a:rPr lang="en-US" i="1" dirty="0" smtClean="0"/>
              <a:t>	The </a:t>
            </a:r>
            <a:r>
              <a:rPr lang="en-US" i="1" dirty="0"/>
              <a:t>man</a:t>
            </a:r>
            <a:r>
              <a:rPr lang="en-US" i="1" dirty="0">
                <a:solidFill>
                  <a:srgbClr val="990000"/>
                </a:solidFill>
              </a:rPr>
              <a:t> kicked</a:t>
            </a:r>
            <a:r>
              <a:rPr lang="en-US" i="1" dirty="0">
                <a:solidFill>
                  <a:srgbClr val="003399"/>
                </a:solidFill>
              </a:rPr>
              <a:t> </a:t>
            </a:r>
            <a:r>
              <a:rPr lang="en-US" i="1" dirty="0"/>
              <a:t>the little bundle of fur </a:t>
            </a:r>
            <a:r>
              <a:rPr lang="en-US" i="1" dirty="0">
                <a:solidFill>
                  <a:srgbClr val="990000"/>
                </a:solidFill>
              </a:rPr>
              <a:t>for a long time</a:t>
            </a:r>
            <a:r>
              <a:rPr lang="en-US" i="1" dirty="0"/>
              <a:t> </a:t>
            </a:r>
            <a:r>
              <a:rPr lang="en-US" i="1" dirty="0" smtClean="0"/>
              <a:t>* to </a:t>
            </a:r>
            <a:r>
              <a:rPr lang="en-US" i="1" dirty="0"/>
              <a:t>see if it was alive</a:t>
            </a:r>
            <a:r>
              <a:rPr lang="en-US" i="1" dirty="0" smtClean="0"/>
              <a:t>.</a:t>
            </a:r>
            <a:br>
              <a:rPr lang="en-US" i="1" dirty="0" smtClean="0"/>
            </a:br>
            <a:endParaRPr lang="pt-BR" i="1" dirty="0" smtClean="0"/>
          </a:p>
          <a:p>
            <a:r>
              <a:rPr lang="pt-BR" b="1" dirty="0" smtClean="0"/>
              <a:t>Tarefa</a:t>
            </a:r>
            <a:r>
              <a:rPr lang="pt-BR" dirty="0"/>
              <a:t>: decisão lexical da sequência de letras </a:t>
            </a:r>
            <a:r>
              <a:rPr lang="pt-BR" dirty="0" smtClean="0"/>
              <a:t>(</a:t>
            </a:r>
            <a:r>
              <a:rPr lang="pt-BR" dirty="0"/>
              <a:t>indexados com o mesmo nível de dificuldade de processamento)</a:t>
            </a:r>
          </a:p>
          <a:p>
            <a:r>
              <a:rPr lang="pt-BR" b="1" dirty="0"/>
              <a:t>Resultados</a:t>
            </a:r>
            <a:r>
              <a:rPr lang="pt-BR" dirty="0"/>
              <a:t>: Maiores RT para condição iterativa. </a:t>
            </a:r>
          </a:p>
          <a:p>
            <a:r>
              <a:rPr lang="pt-BR" b="1" dirty="0"/>
              <a:t>Conclusão</a:t>
            </a:r>
            <a:r>
              <a:rPr lang="pt-BR" dirty="0"/>
              <a:t>: eventos iterativos envolvem coerção, </a:t>
            </a:r>
            <a:r>
              <a:rPr lang="pt-BR" dirty="0" smtClean="0"/>
              <a:t>indicando </a:t>
            </a:r>
            <a:r>
              <a:rPr lang="pt-BR" dirty="0"/>
              <a:t>um custo maior de processamento.</a:t>
            </a:r>
          </a:p>
          <a:p>
            <a:r>
              <a:rPr lang="pt-BR" dirty="0"/>
              <a:t> </a:t>
            </a:r>
          </a:p>
          <a:p>
            <a:r>
              <a:rPr lang="pt-BR" sz="1400" b="1" dirty="0"/>
              <a:t>Referência</a:t>
            </a:r>
            <a:r>
              <a:rPr lang="pt-BR" sz="1400" dirty="0"/>
              <a:t>:</a:t>
            </a:r>
          </a:p>
          <a:p>
            <a:r>
              <a:rPr lang="en-US" sz="1400" dirty="0"/>
              <a:t>PIÑANGO, M., ZURIF, E., &amp; JACKENDOFF, R., Real-time processing implications of enriched composition at the syntax-semantics interface. Journal of Psycholinguistic Research, 28, 395–414, </a:t>
            </a:r>
            <a:r>
              <a:rPr lang="en-US" sz="1400" dirty="0" smtClean="0"/>
              <a:t>1999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282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pPr eaLnBrk="1" hangingPunct="1"/>
            <a:r>
              <a:rPr lang="pt-BR" smtClean="0"/>
              <a:t>O que são eventos</a:t>
            </a:r>
            <a:br>
              <a:rPr lang="pt-BR" smtClean="0"/>
            </a:br>
            <a:r>
              <a:rPr lang="pt-BR" sz="3200" smtClean="0"/>
              <a:t>Pontuais, Durativos e Iterativos?</a:t>
            </a:r>
            <a:br>
              <a:rPr lang="pt-BR" sz="3200" smtClean="0"/>
            </a:br>
            <a:endParaRPr lang="en-US" smtClean="0"/>
          </a:p>
        </p:txBody>
      </p:sp>
      <p:pic>
        <p:nvPicPr>
          <p:cNvPr id="234499" name="Picture 3" descr="telefone_tocando_celul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7526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0" name="Picture 4" descr="vival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7051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1" name="Picture 5" descr="bater car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9624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2" name="Picture 6" descr="bater na por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933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1371600" y="2209800"/>
            <a:ext cx="6019800" cy="2279650"/>
          </a:xfrm>
          <a:prstGeom prst="rect">
            <a:avLst/>
          </a:prstGeom>
          <a:solidFill>
            <a:schemeClr val="bg1"/>
          </a:solidFill>
          <a:ln w="508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/>
              <a:t>Coerção Iterativa??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800" b="1"/>
              <a:t>Ela bateu na porta por 1 minuto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800" b="1"/>
              <a:t>*Ela bateu o carro por 1 minuto</a:t>
            </a:r>
            <a:br>
              <a:rPr lang="pt-BR" sz="2800" b="1"/>
            </a:br>
            <a:r>
              <a:rPr lang="pt-BR" sz="2800" b="1"/>
              <a:t>*O carro bateu por 1 minuto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0082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81000" y="1003300"/>
            <a:ext cx="83820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/>
              <a:t>Questões a serem revistas pela</a:t>
            </a:r>
            <a:br>
              <a:rPr lang="pt-BR" sz="2400" b="1"/>
            </a:br>
            <a:r>
              <a:rPr lang="pt-BR" sz="2400" b="1"/>
              <a:t>Hipótese da Coerção Iterativa</a:t>
            </a:r>
            <a:br>
              <a:rPr lang="pt-BR" sz="2400" b="1"/>
            </a:br>
            <a:endParaRPr lang="pt-BR" sz="2400" b="1"/>
          </a:p>
          <a:p>
            <a:pPr algn="just" eaLnBrk="1" hangingPunct="1">
              <a:buFontTx/>
              <a:buAutoNum type="arabicPeriod"/>
            </a:pPr>
            <a:r>
              <a:rPr lang="en-US"/>
              <a:t>Revisão do conceito de </a:t>
            </a:r>
            <a:r>
              <a:rPr lang="en-US" i="1"/>
              <a:t>Pontualidade, Iteratividade e Duratividade</a:t>
            </a:r>
          </a:p>
          <a:p>
            <a:pPr algn="just" eaLnBrk="1" hangingPunct="1">
              <a:buFontTx/>
              <a:buAutoNum type="arabicPeriod"/>
            </a:pPr>
            <a:endParaRPr lang="pt-BR"/>
          </a:p>
          <a:p>
            <a:pPr algn="just" eaLnBrk="1" hangingPunct="1">
              <a:buFontTx/>
              <a:buAutoNum type="arabicPeriod"/>
            </a:pPr>
            <a:r>
              <a:rPr lang="en-US"/>
              <a:t>Definição Aspectual no merge V + OD </a:t>
            </a:r>
          </a:p>
          <a:p>
            <a:pPr algn="just" eaLnBrk="1" hangingPunct="1"/>
            <a:r>
              <a:rPr lang="pt-BR"/>
              <a:t>		corroborando com hipóteses como as de Tenny 1994, van Voorst 1988, 	Mourelatos 1978, etc</a:t>
            </a:r>
            <a:endParaRPr lang="en-US"/>
          </a:p>
          <a:p>
            <a:pPr algn="just" eaLnBrk="1" hangingPunct="1"/>
            <a:endParaRPr lang="en-US" sz="2000" b="1"/>
          </a:p>
          <a:p>
            <a:pPr algn="just" eaLnBrk="1" hangingPunct="1">
              <a:buFontTx/>
              <a:buAutoNum type="arabicPeriod" startAt="3"/>
            </a:pPr>
            <a:r>
              <a:rPr lang="pt-BR"/>
              <a:t>Rever a coerção iterativa pois alguns eventos pontuais não sofrem coerção bater o carro [? Por 10 minutos] / a bomba explodiu [?por 10 min]</a:t>
            </a:r>
          </a:p>
          <a:p>
            <a:pPr algn="just" eaLnBrk="1" hangingPunct="1">
              <a:buFontTx/>
              <a:buAutoNum type="arabicPeriod" startAt="3"/>
            </a:pPr>
            <a:endParaRPr lang="en-US"/>
          </a:p>
          <a:p>
            <a:pPr algn="just" eaLnBrk="1" hangingPunct="1">
              <a:buFontTx/>
              <a:buAutoNum type="arabicPeriod" startAt="3"/>
            </a:pPr>
            <a:r>
              <a:rPr lang="en-US"/>
              <a:t>A Reaplicação do Evento (Coerção) pode acontecer com eventos durativos e iterativos, além dos pontuais, quando o tempo ‘médio’ de duração for extrapolado pelo modificador temporal.</a:t>
            </a:r>
          </a:p>
          <a:p>
            <a:pPr algn="just" eaLnBrk="1" hangingPunct="1"/>
            <a:r>
              <a:rPr lang="pt-BR"/>
              <a:t>	dançar – por 5 minutos / por 1 semana / por 1 ano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0" y="1524000"/>
            <a:ext cx="91440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/>
              <a:t>Ideias</a:t>
            </a:r>
          </a:p>
          <a:p>
            <a:pPr eaLnBrk="1" hangingPunct="1">
              <a:spcBef>
                <a:spcPct val="50000"/>
              </a:spcBef>
            </a:pPr>
            <a:endParaRPr lang="pt-BR" sz="2800" b="1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sz="2000" b="1"/>
              <a:t>Experimentar a percepção de eventos “instantâneos” e eventos “curtos”</a:t>
            </a:r>
          </a:p>
          <a:p>
            <a:pPr eaLnBrk="1" hangingPunct="1">
              <a:spcBef>
                <a:spcPct val="50000"/>
              </a:spcBef>
            </a:pPr>
            <a:r>
              <a:rPr lang="pt-BR" sz="2000" b="1"/>
              <a:t>	Linguístico x Não-Linguístico</a:t>
            </a:r>
          </a:p>
          <a:p>
            <a:pPr eaLnBrk="1" hangingPunct="1">
              <a:spcBef>
                <a:spcPct val="50000"/>
              </a:spcBef>
            </a:pPr>
            <a:endParaRPr lang="pt-BR" sz="2000" b="1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sz="2000" b="1"/>
              <a:t>Eventos durativos com duratividade extrapolada</a:t>
            </a:r>
          </a:p>
          <a:p>
            <a:pPr eaLnBrk="1" hangingPunct="1">
              <a:spcBef>
                <a:spcPct val="50000"/>
              </a:spcBef>
            </a:pPr>
            <a:r>
              <a:rPr lang="pt-BR" sz="2000" b="1"/>
              <a:t>	Coerção Iterativa de eventos não-pontuais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8567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Resize of DSC03255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143000" y="1512888"/>
            <a:ext cx="6858000" cy="3478212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 dirty="0" err="1">
                <a:latin typeface="Forte" pitchFamily="66" charset="0"/>
              </a:rPr>
              <a:t>Thank</a:t>
            </a:r>
            <a:r>
              <a:rPr lang="pt-BR" sz="4000" dirty="0">
                <a:latin typeface="Forte" pitchFamily="66" charset="0"/>
              </a:rPr>
              <a:t> </a:t>
            </a:r>
            <a:r>
              <a:rPr lang="pt-BR" sz="4000" dirty="0" err="1">
                <a:latin typeface="Forte" pitchFamily="66" charset="0"/>
              </a:rPr>
              <a:t>you</a:t>
            </a:r>
            <a:r>
              <a:rPr lang="pt-BR" sz="4000" dirty="0">
                <a:latin typeface="Forte" pitchFamily="66" charset="0"/>
              </a:rPr>
              <a:t> for </a:t>
            </a:r>
            <a:r>
              <a:rPr lang="pt-BR" sz="4000" dirty="0" err="1">
                <a:latin typeface="Forte" pitchFamily="66" charset="0"/>
              </a:rPr>
              <a:t>your</a:t>
            </a:r>
            <a:r>
              <a:rPr lang="pt-BR" sz="4000" dirty="0">
                <a:latin typeface="Forte" pitchFamily="66" charset="0"/>
              </a:rPr>
              <a:t> Time!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400" dirty="0">
                <a:latin typeface="Arial Rounded MT Bold" pitchFamily="34" charset="0"/>
              </a:rPr>
              <a:t>motta@ufrj.br</a:t>
            </a:r>
          </a:p>
          <a:p>
            <a:pPr algn="ctr" eaLnBrk="1" hangingPunct="1">
              <a:spcBef>
                <a:spcPct val="50000"/>
              </a:spcBef>
            </a:pPr>
            <a:endParaRPr lang="pt-BR" sz="2400" dirty="0">
              <a:latin typeface="Arial Rounded MT Bold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pt-BR" sz="2400" dirty="0">
              <a:latin typeface="Arial Rounded MT Bold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pt-BR" sz="2400" dirty="0">
              <a:latin typeface="Arial Rounded MT Bold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2400" dirty="0">
                <a:latin typeface="Arial Rounded MT Bold" pitchFamily="34" charset="0"/>
              </a:rPr>
              <a:t>www.acesin.letras.ufrj.br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67588" name="Picture 3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6488"/>
            <a:ext cx="246062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ixaDeTexto 3"/>
          <p:cNvSpPr txBox="1">
            <a:spLocks noChangeArrowheads="1"/>
          </p:cNvSpPr>
          <p:nvPr/>
        </p:nvSpPr>
        <p:spPr bwMode="auto">
          <a:xfrm>
            <a:off x="747713" y="382588"/>
            <a:ext cx="357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a large check for many years</a:t>
            </a:r>
          </a:p>
        </p:txBody>
      </p:sp>
      <p:sp>
        <p:nvSpPr>
          <p:cNvPr id="68611" name="CaixaDeTexto 5"/>
          <p:cNvSpPr txBox="1">
            <a:spLocks noChangeArrowheads="1"/>
          </p:cNvSpPr>
          <p:nvPr/>
        </p:nvSpPr>
        <p:spPr bwMode="auto">
          <a:xfrm>
            <a:off x="676275" y="882650"/>
            <a:ext cx="142875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a large check 1</a:t>
            </a:r>
          </a:p>
        </p:txBody>
      </p:sp>
      <p:sp>
        <p:nvSpPr>
          <p:cNvPr id="68612" name="CaixaDeTexto 6"/>
          <p:cNvSpPr txBox="1">
            <a:spLocks noChangeArrowheads="1"/>
          </p:cNvSpPr>
          <p:nvPr/>
        </p:nvSpPr>
        <p:spPr bwMode="auto">
          <a:xfrm>
            <a:off x="2890838" y="882650"/>
            <a:ext cx="1357312" cy="1327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1</a:t>
            </a:r>
          </a:p>
          <a:p>
            <a:pPr algn="ctr" eaLnBrk="1" hangingPunct="1"/>
            <a:endParaRPr lang="pt-BR" sz="1600">
              <a:latin typeface="Calibri" pitchFamily="34" charset="0"/>
            </a:endParaRPr>
          </a:p>
          <a:p>
            <a:pPr algn="ctr" eaLnBrk="1" hangingPunct="1"/>
            <a:r>
              <a:rPr lang="pt-BR" sz="1600">
                <a:latin typeface="Calibri" pitchFamily="34" charset="0"/>
              </a:rPr>
              <a:t>year 2</a:t>
            </a:r>
          </a:p>
          <a:p>
            <a:pPr algn="ctr" eaLnBrk="1" hangingPunct="1"/>
            <a:endParaRPr lang="pt-BR" sz="1600">
              <a:latin typeface="Calibri" pitchFamily="34" charset="0"/>
            </a:endParaRPr>
          </a:p>
          <a:p>
            <a:pPr algn="ctr" eaLnBrk="1" hangingPunct="1"/>
            <a:r>
              <a:rPr lang="pt-BR" sz="1600">
                <a:latin typeface="Calibri" pitchFamily="34" charset="0"/>
              </a:rPr>
              <a:t>year 3</a:t>
            </a:r>
          </a:p>
        </p:txBody>
      </p:sp>
      <p:cxnSp>
        <p:nvCxnSpPr>
          <p:cNvPr id="52" name="Conector reto 51"/>
          <p:cNvCxnSpPr>
            <a:stCxn id="6" idx="3"/>
            <a:endCxn id="7" idx="1"/>
          </p:cNvCxnSpPr>
          <p:nvPr/>
        </p:nvCxnSpPr>
        <p:spPr>
          <a:xfrm>
            <a:off x="2105025" y="1003300"/>
            <a:ext cx="769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eta para baixo 52"/>
          <p:cNvSpPr/>
          <p:nvPr/>
        </p:nvSpPr>
        <p:spPr>
          <a:xfrm>
            <a:off x="1247775" y="1311275"/>
            <a:ext cx="357188" cy="71438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8615" name="CaixaDeTexto 54"/>
          <p:cNvSpPr txBox="1">
            <a:spLocks noChangeArrowheads="1"/>
          </p:cNvSpPr>
          <p:nvPr/>
        </p:nvSpPr>
        <p:spPr bwMode="auto">
          <a:xfrm>
            <a:off x="533400" y="1473200"/>
            <a:ext cx="17145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a large check 2 (c)</a:t>
            </a:r>
          </a:p>
        </p:txBody>
      </p:sp>
      <p:sp>
        <p:nvSpPr>
          <p:cNvPr id="68616" name="CaixaDeTexto 55"/>
          <p:cNvSpPr txBox="1">
            <a:spLocks noChangeArrowheads="1"/>
          </p:cNvSpPr>
          <p:nvPr/>
        </p:nvSpPr>
        <p:spPr bwMode="auto">
          <a:xfrm>
            <a:off x="533400" y="1901825"/>
            <a:ext cx="17145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a large check 3 (c)</a:t>
            </a:r>
          </a:p>
        </p:txBody>
      </p:sp>
      <p:cxnSp>
        <p:nvCxnSpPr>
          <p:cNvPr id="58" name="Conector reto 57"/>
          <p:cNvCxnSpPr>
            <a:endCxn id="7" idx="1"/>
          </p:cNvCxnSpPr>
          <p:nvPr/>
        </p:nvCxnSpPr>
        <p:spPr>
          <a:xfrm flipV="1">
            <a:off x="2247900" y="1652588"/>
            <a:ext cx="627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stCxn id="68616" idx="3"/>
            <a:endCxn id="9" idx="1"/>
          </p:cNvCxnSpPr>
          <p:nvPr/>
        </p:nvCxnSpPr>
        <p:spPr>
          <a:xfrm>
            <a:off x="2247900" y="2076450"/>
            <a:ext cx="642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9" name="CaixaDeTexto 9"/>
          <p:cNvSpPr txBox="1">
            <a:spLocks noChangeArrowheads="1"/>
          </p:cNvSpPr>
          <p:nvPr/>
        </p:nvSpPr>
        <p:spPr bwMode="auto">
          <a:xfrm>
            <a:off x="4962525" y="382588"/>
            <a:ext cx="357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large checks for many years</a:t>
            </a:r>
          </a:p>
        </p:txBody>
      </p:sp>
      <p:sp>
        <p:nvSpPr>
          <p:cNvPr id="68620" name="CaixaDeTexto 10"/>
          <p:cNvSpPr txBox="1">
            <a:spLocks noChangeArrowheads="1"/>
          </p:cNvSpPr>
          <p:nvPr/>
        </p:nvSpPr>
        <p:spPr bwMode="auto">
          <a:xfrm>
            <a:off x="4962525" y="882650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1</a:t>
            </a:r>
          </a:p>
        </p:txBody>
      </p:sp>
      <p:sp>
        <p:nvSpPr>
          <p:cNvPr id="68621" name="CaixaDeTexto 14"/>
          <p:cNvSpPr txBox="1">
            <a:spLocks noChangeArrowheads="1"/>
          </p:cNvSpPr>
          <p:nvPr/>
        </p:nvSpPr>
        <p:spPr bwMode="auto">
          <a:xfrm>
            <a:off x="4962525" y="1401763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2</a:t>
            </a:r>
          </a:p>
        </p:txBody>
      </p:sp>
      <p:sp>
        <p:nvSpPr>
          <p:cNvPr id="68622" name="CaixaDeTexto 15"/>
          <p:cNvSpPr txBox="1">
            <a:spLocks noChangeArrowheads="1"/>
          </p:cNvSpPr>
          <p:nvPr/>
        </p:nvSpPr>
        <p:spPr bwMode="auto">
          <a:xfrm>
            <a:off x="4962525" y="1901825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3</a:t>
            </a:r>
          </a:p>
        </p:txBody>
      </p:sp>
      <p:cxnSp>
        <p:nvCxnSpPr>
          <p:cNvPr id="2" name="Conector reto 51"/>
          <p:cNvCxnSpPr>
            <a:stCxn id="6" idx="3"/>
            <a:endCxn id="7" idx="1"/>
          </p:cNvCxnSpPr>
          <p:nvPr/>
        </p:nvCxnSpPr>
        <p:spPr>
          <a:xfrm>
            <a:off x="6330950" y="1074738"/>
            <a:ext cx="785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57"/>
          <p:cNvCxnSpPr>
            <a:endCxn id="7" idx="1"/>
          </p:cNvCxnSpPr>
          <p:nvPr/>
        </p:nvCxnSpPr>
        <p:spPr>
          <a:xfrm flipV="1">
            <a:off x="6330950" y="1579563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59"/>
          <p:cNvCxnSpPr>
            <a:endCxn id="9" idx="1"/>
          </p:cNvCxnSpPr>
          <p:nvPr/>
        </p:nvCxnSpPr>
        <p:spPr>
          <a:xfrm>
            <a:off x="6330950" y="2084388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26" name="Conector reto 89"/>
          <p:cNvCxnSpPr>
            <a:cxnSpLocks noChangeShapeType="1"/>
          </p:cNvCxnSpPr>
          <p:nvPr/>
        </p:nvCxnSpPr>
        <p:spPr bwMode="auto">
          <a:xfrm>
            <a:off x="5748338" y="2736850"/>
            <a:ext cx="642937" cy="4763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Retângulo 90"/>
          <p:cNvSpPr/>
          <p:nvPr/>
        </p:nvSpPr>
        <p:spPr>
          <a:xfrm>
            <a:off x="7699375" y="2522538"/>
            <a:ext cx="71438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92" name="Conector reto 91"/>
          <p:cNvCxnSpPr/>
          <p:nvPr/>
        </p:nvCxnSpPr>
        <p:spPr>
          <a:xfrm>
            <a:off x="6462713" y="2740025"/>
            <a:ext cx="500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7034213" y="2740025"/>
            <a:ext cx="500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30" name="Conector reto 93"/>
          <p:cNvCxnSpPr>
            <a:cxnSpLocks noChangeShapeType="1"/>
          </p:cNvCxnSpPr>
          <p:nvPr/>
        </p:nvCxnSpPr>
        <p:spPr bwMode="auto">
          <a:xfrm>
            <a:off x="7627938" y="2732088"/>
            <a:ext cx="576262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1" name="CaixaDeTexto 94"/>
          <p:cNvSpPr txBox="1">
            <a:spLocks noChangeArrowheads="1"/>
          </p:cNvSpPr>
          <p:nvPr/>
        </p:nvSpPr>
        <p:spPr bwMode="auto">
          <a:xfrm>
            <a:off x="4819650" y="2379663"/>
            <a:ext cx="7858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latin typeface="Calibri" pitchFamily="34" charset="0"/>
              </a:rPr>
              <a:t>Evento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T.Ref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Timeline</a:t>
            </a:r>
          </a:p>
        </p:txBody>
      </p:sp>
      <p:cxnSp>
        <p:nvCxnSpPr>
          <p:cNvPr id="68632" name="Conector reto 95"/>
          <p:cNvCxnSpPr>
            <a:cxnSpLocks noChangeShapeType="1"/>
          </p:cNvCxnSpPr>
          <p:nvPr/>
        </p:nvCxnSpPr>
        <p:spPr bwMode="auto">
          <a:xfrm>
            <a:off x="5748338" y="2879725"/>
            <a:ext cx="2428875" cy="4763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Retângulo 96"/>
          <p:cNvSpPr/>
          <p:nvPr/>
        </p:nvSpPr>
        <p:spPr>
          <a:xfrm>
            <a:off x="5748338" y="2522538"/>
            <a:ext cx="71437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8" name="Retângulo 97"/>
          <p:cNvSpPr/>
          <p:nvPr/>
        </p:nvSpPr>
        <p:spPr>
          <a:xfrm>
            <a:off x="6548438" y="2522538"/>
            <a:ext cx="71437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90"/>
          <p:cNvSpPr/>
          <p:nvPr/>
        </p:nvSpPr>
        <p:spPr>
          <a:xfrm>
            <a:off x="7843838" y="2522538"/>
            <a:ext cx="71437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90"/>
          <p:cNvSpPr/>
          <p:nvPr/>
        </p:nvSpPr>
        <p:spPr>
          <a:xfrm>
            <a:off x="6043613" y="2522538"/>
            <a:ext cx="71437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90"/>
          <p:cNvSpPr/>
          <p:nvPr/>
        </p:nvSpPr>
        <p:spPr>
          <a:xfrm>
            <a:off x="5891213" y="2522538"/>
            <a:ext cx="71437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8638" name="CaixaDeTexto 16"/>
          <p:cNvSpPr txBox="1">
            <a:spLocks noChangeArrowheads="1"/>
          </p:cNvSpPr>
          <p:nvPr/>
        </p:nvSpPr>
        <p:spPr bwMode="auto">
          <a:xfrm>
            <a:off x="676275" y="3683000"/>
            <a:ext cx="357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a large check last year</a:t>
            </a:r>
          </a:p>
        </p:txBody>
      </p:sp>
      <p:sp>
        <p:nvSpPr>
          <p:cNvPr id="68639" name="CaixaDeTexto 17"/>
          <p:cNvSpPr txBox="1">
            <a:spLocks noChangeArrowheads="1"/>
          </p:cNvSpPr>
          <p:nvPr/>
        </p:nvSpPr>
        <p:spPr bwMode="auto">
          <a:xfrm>
            <a:off x="676275" y="4254500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a large check</a:t>
            </a:r>
          </a:p>
        </p:txBody>
      </p:sp>
      <p:sp>
        <p:nvSpPr>
          <p:cNvPr id="68640" name="CaixaDeTexto 18"/>
          <p:cNvSpPr txBox="1">
            <a:spLocks noChangeArrowheads="1"/>
          </p:cNvSpPr>
          <p:nvPr/>
        </p:nvSpPr>
        <p:spPr bwMode="auto">
          <a:xfrm>
            <a:off x="2819400" y="4254500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last year</a:t>
            </a:r>
          </a:p>
        </p:txBody>
      </p:sp>
      <p:cxnSp>
        <p:nvCxnSpPr>
          <p:cNvPr id="68" name="Conector reto 67"/>
          <p:cNvCxnSpPr>
            <a:stCxn id="68639" idx="3"/>
            <a:endCxn id="68640" idx="1"/>
          </p:cNvCxnSpPr>
          <p:nvPr/>
        </p:nvCxnSpPr>
        <p:spPr>
          <a:xfrm>
            <a:off x="2033588" y="4429125"/>
            <a:ext cx="785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42" name="Conector reto 102"/>
          <p:cNvCxnSpPr>
            <a:cxnSpLocks noChangeShapeType="1"/>
          </p:cNvCxnSpPr>
          <p:nvPr/>
        </p:nvCxnSpPr>
        <p:spPr bwMode="auto">
          <a:xfrm>
            <a:off x="1727200" y="5189538"/>
            <a:ext cx="500063" cy="158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Retângulo 103"/>
          <p:cNvSpPr/>
          <p:nvPr/>
        </p:nvSpPr>
        <p:spPr>
          <a:xfrm>
            <a:off x="1798638" y="4975225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8644" name="CaixaDeTexto 107"/>
          <p:cNvSpPr txBox="1">
            <a:spLocks noChangeArrowheads="1"/>
          </p:cNvSpPr>
          <p:nvPr/>
        </p:nvSpPr>
        <p:spPr bwMode="auto">
          <a:xfrm>
            <a:off x="714375" y="4829175"/>
            <a:ext cx="727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latin typeface="Calibri" pitchFamily="34" charset="0"/>
              </a:rPr>
              <a:t>Evento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T.Ref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Timeline</a:t>
            </a:r>
          </a:p>
        </p:txBody>
      </p:sp>
      <p:cxnSp>
        <p:nvCxnSpPr>
          <p:cNvPr id="109" name="Conector reto 108"/>
          <p:cNvCxnSpPr/>
          <p:nvPr/>
        </p:nvCxnSpPr>
        <p:spPr>
          <a:xfrm>
            <a:off x="1727200" y="5332413"/>
            <a:ext cx="500063" cy="158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46" name="CaixaDeTexto 21"/>
          <p:cNvSpPr txBox="1">
            <a:spLocks noChangeArrowheads="1"/>
          </p:cNvSpPr>
          <p:nvPr/>
        </p:nvSpPr>
        <p:spPr bwMode="auto">
          <a:xfrm>
            <a:off x="4962525" y="3671888"/>
            <a:ext cx="357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large checks last year</a:t>
            </a:r>
          </a:p>
        </p:txBody>
      </p:sp>
      <p:sp>
        <p:nvSpPr>
          <p:cNvPr id="68647" name="CaixaDeTexto 22"/>
          <p:cNvSpPr txBox="1">
            <a:spLocks noChangeArrowheads="1"/>
          </p:cNvSpPr>
          <p:nvPr/>
        </p:nvSpPr>
        <p:spPr bwMode="auto">
          <a:xfrm>
            <a:off x="4962525" y="4243388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1</a:t>
            </a:r>
          </a:p>
        </p:txBody>
      </p:sp>
      <p:sp>
        <p:nvSpPr>
          <p:cNvPr id="68648" name="CaixaDeTexto 23"/>
          <p:cNvSpPr txBox="1">
            <a:spLocks noChangeArrowheads="1"/>
          </p:cNvSpPr>
          <p:nvPr/>
        </p:nvSpPr>
        <p:spPr bwMode="auto">
          <a:xfrm>
            <a:off x="7105650" y="4243388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last year</a:t>
            </a:r>
          </a:p>
        </p:txBody>
      </p:sp>
      <p:sp>
        <p:nvSpPr>
          <p:cNvPr id="68649" name="CaixaDeTexto 26"/>
          <p:cNvSpPr txBox="1">
            <a:spLocks noChangeArrowheads="1"/>
          </p:cNvSpPr>
          <p:nvPr/>
        </p:nvSpPr>
        <p:spPr bwMode="auto">
          <a:xfrm>
            <a:off x="4962525" y="4762500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2</a:t>
            </a:r>
          </a:p>
        </p:txBody>
      </p:sp>
      <p:sp>
        <p:nvSpPr>
          <p:cNvPr id="68650" name="CaixaDeTexto 27"/>
          <p:cNvSpPr txBox="1">
            <a:spLocks noChangeArrowheads="1"/>
          </p:cNvSpPr>
          <p:nvPr/>
        </p:nvSpPr>
        <p:spPr bwMode="auto">
          <a:xfrm>
            <a:off x="4962525" y="5262563"/>
            <a:ext cx="13573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3</a:t>
            </a:r>
          </a:p>
        </p:txBody>
      </p:sp>
      <p:cxnSp>
        <p:nvCxnSpPr>
          <p:cNvPr id="70" name="Conector reto 69"/>
          <p:cNvCxnSpPr>
            <a:stCxn id="68647" idx="3"/>
            <a:endCxn id="68648" idx="1"/>
          </p:cNvCxnSpPr>
          <p:nvPr/>
        </p:nvCxnSpPr>
        <p:spPr>
          <a:xfrm>
            <a:off x="6319838" y="4418013"/>
            <a:ext cx="785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>
            <a:stCxn id="68649" idx="3"/>
            <a:endCxn id="68648" idx="1"/>
          </p:cNvCxnSpPr>
          <p:nvPr/>
        </p:nvCxnSpPr>
        <p:spPr>
          <a:xfrm flipV="1">
            <a:off x="6319838" y="4418013"/>
            <a:ext cx="785812" cy="519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stCxn id="68650" idx="3"/>
            <a:endCxn id="68648" idx="1"/>
          </p:cNvCxnSpPr>
          <p:nvPr/>
        </p:nvCxnSpPr>
        <p:spPr>
          <a:xfrm flipV="1">
            <a:off x="6319838" y="4418013"/>
            <a:ext cx="785812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54" name="Conector reto 112"/>
          <p:cNvCxnSpPr>
            <a:cxnSpLocks noChangeShapeType="1"/>
          </p:cNvCxnSpPr>
          <p:nvPr/>
        </p:nvCxnSpPr>
        <p:spPr bwMode="auto">
          <a:xfrm>
            <a:off x="5964238" y="6194425"/>
            <a:ext cx="571500" cy="4763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55" name="CaixaDeTexto 114"/>
          <p:cNvSpPr txBox="1">
            <a:spLocks noChangeArrowheads="1"/>
          </p:cNvSpPr>
          <p:nvPr/>
        </p:nvSpPr>
        <p:spPr bwMode="auto">
          <a:xfrm>
            <a:off x="4962525" y="5837238"/>
            <a:ext cx="787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latin typeface="Calibri" pitchFamily="34" charset="0"/>
              </a:rPr>
              <a:t>Evento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T.Ref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Timeline</a:t>
            </a:r>
          </a:p>
        </p:txBody>
      </p:sp>
      <p:cxnSp>
        <p:nvCxnSpPr>
          <p:cNvPr id="116" name="Conector reto 115"/>
          <p:cNvCxnSpPr/>
          <p:nvPr/>
        </p:nvCxnSpPr>
        <p:spPr>
          <a:xfrm>
            <a:off x="5964238" y="6337300"/>
            <a:ext cx="571500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tângulo 116"/>
          <p:cNvSpPr/>
          <p:nvPr/>
        </p:nvSpPr>
        <p:spPr>
          <a:xfrm>
            <a:off x="6169025" y="5980113"/>
            <a:ext cx="71438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8" name="Retângulo 117"/>
          <p:cNvSpPr/>
          <p:nvPr/>
        </p:nvSpPr>
        <p:spPr>
          <a:xfrm>
            <a:off x="6026150" y="5980113"/>
            <a:ext cx="71438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9" name="Retângulo 118"/>
          <p:cNvSpPr/>
          <p:nvPr/>
        </p:nvSpPr>
        <p:spPr>
          <a:xfrm>
            <a:off x="6321425" y="5980113"/>
            <a:ext cx="71438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8660" name="CaixaDeTexto 6"/>
          <p:cNvSpPr txBox="1">
            <a:spLocks noChangeArrowheads="1"/>
          </p:cNvSpPr>
          <p:nvPr/>
        </p:nvSpPr>
        <p:spPr bwMode="auto">
          <a:xfrm>
            <a:off x="7123113" y="860425"/>
            <a:ext cx="1357312" cy="1327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1</a:t>
            </a:r>
          </a:p>
          <a:p>
            <a:pPr algn="ctr" eaLnBrk="1" hangingPunct="1"/>
            <a:endParaRPr lang="pt-BR" sz="1600">
              <a:latin typeface="Calibri" pitchFamily="34" charset="0"/>
            </a:endParaRPr>
          </a:p>
          <a:p>
            <a:pPr algn="ctr" eaLnBrk="1" hangingPunct="1"/>
            <a:r>
              <a:rPr lang="pt-BR" sz="1600">
                <a:latin typeface="Calibri" pitchFamily="34" charset="0"/>
              </a:rPr>
              <a:t>year 2</a:t>
            </a:r>
          </a:p>
          <a:p>
            <a:pPr algn="ctr" eaLnBrk="1" hangingPunct="1"/>
            <a:endParaRPr lang="pt-BR" sz="1600">
              <a:latin typeface="Calibri" pitchFamily="34" charset="0"/>
            </a:endParaRPr>
          </a:p>
          <a:p>
            <a:pPr algn="ctr" eaLnBrk="1" hangingPunct="1"/>
            <a:r>
              <a:rPr lang="pt-BR" sz="1600">
                <a:latin typeface="Calibri" pitchFamily="34" charset="0"/>
              </a:rPr>
              <a:t>year 3</a:t>
            </a:r>
          </a:p>
        </p:txBody>
      </p:sp>
      <p:cxnSp>
        <p:nvCxnSpPr>
          <p:cNvPr id="68661" name="Conector reto 121"/>
          <p:cNvCxnSpPr>
            <a:cxnSpLocks noChangeShapeType="1"/>
          </p:cNvCxnSpPr>
          <p:nvPr/>
        </p:nvCxnSpPr>
        <p:spPr bwMode="auto">
          <a:xfrm>
            <a:off x="1668463" y="2732088"/>
            <a:ext cx="500062" cy="158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Retângulo 122"/>
          <p:cNvSpPr>
            <a:spLocks noChangeArrowheads="1"/>
          </p:cNvSpPr>
          <p:nvPr/>
        </p:nvSpPr>
        <p:spPr bwMode="auto">
          <a:xfrm>
            <a:off x="2298700" y="2517775"/>
            <a:ext cx="71438" cy="71438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24" name="Conector reto 123"/>
          <p:cNvCxnSpPr/>
          <p:nvPr/>
        </p:nvCxnSpPr>
        <p:spPr>
          <a:xfrm>
            <a:off x="2239963" y="2732088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to 124"/>
          <p:cNvCxnSpPr/>
          <p:nvPr/>
        </p:nvCxnSpPr>
        <p:spPr>
          <a:xfrm>
            <a:off x="2811463" y="2732088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65" name="Conector reto 125"/>
          <p:cNvCxnSpPr>
            <a:cxnSpLocks noChangeShapeType="1"/>
          </p:cNvCxnSpPr>
          <p:nvPr/>
        </p:nvCxnSpPr>
        <p:spPr bwMode="auto">
          <a:xfrm>
            <a:off x="3382963" y="2732088"/>
            <a:ext cx="571500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66" name="CaixaDeTexto 126"/>
          <p:cNvSpPr txBox="1">
            <a:spLocks noChangeArrowheads="1"/>
          </p:cNvSpPr>
          <p:nvPr/>
        </p:nvSpPr>
        <p:spPr bwMode="auto">
          <a:xfrm>
            <a:off x="642938" y="2371725"/>
            <a:ext cx="739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latin typeface="Calibri" pitchFamily="34" charset="0"/>
              </a:rPr>
              <a:t>Evento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T.Ref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Timeline</a:t>
            </a:r>
          </a:p>
        </p:txBody>
      </p:sp>
      <p:cxnSp>
        <p:nvCxnSpPr>
          <p:cNvPr id="68667" name="Conector reto 127"/>
          <p:cNvCxnSpPr>
            <a:cxnSpLocks noChangeShapeType="1"/>
          </p:cNvCxnSpPr>
          <p:nvPr/>
        </p:nvCxnSpPr>
        <p:spPr bwMode="auto">
          <a:xfrm>
            <a:off x="1668463" y="2874963"/>
            <a:ext cx="2286000" cy="158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tângulo 122"/>
          <p:cNvSpPr>
            <a:spLocks noChangeArrowheads="1"/>
          </p:cNvSpPr>
          <p:nvPr/>
        </p:nvSpPr>
        <p:spPr bwMode="auto">
          <a:xfrm>
            <a:off x="2874963" y="2517775"/>
            <a:ext cx="71437" cy="71438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Retângulo 122"/>
          <p:cNvSpPr>
            <a:spLocks noChangeArrowheads="1"/>
          </p:cNvSpPr>
          <p:nvPr/>
        </p:nvSpPr>
        <p:spPr bwMode="auto">
          <a:xfrm>
            <a:off x="3451225" y="2517775"/>
            <a:ext cx="71438" cy="71438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Retângulo 122"/>
          <p:cNvSpPr/>
          <p:nvPr/>
        </p:nvSpPr>
        <p:spPr>
          <a:xfrm>
            <a:off x="1739900" y="2517775"/>
            <a:ext cx="7143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9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aixaDeTexto 34"/>
          <p:cNvSpPr txBox="1">
            <a:spLocks noChangeArrowheads="1"/>
          </p:cNvSpPr>
          <p:nvPr/>
        </p:nvSpPr>
        <p:spPr bwMode="auto">
          <a:xfrm>
            <a:off x="671513" y="1639888"/>
            <a:ext cx="357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a large check every year</a:t>
            </a:r>
          </a:p>
        </p:txBody>
      </p:sp>
      <p:sp>
        <p:nvSpPr>
          <p:cNvPr id="69635" name="CaixaDeTexto 35"/>
          <p:cNvSpPr txBox="1">
            <a:spLocks noChangeArrowheads="1"/>
          </p:cNvSpPr>
          <p:nvPr/>
        </p:nvSpPr>
        <p:spPr bwMode="auto">
          <a:xfrm>
            <a:off x="671513" y="2211388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1</a:t>
            </a:r>
          </a:p>
        </p:txBody>
      </p:sp>
      <p:sp>
        <p:nvSpPr>
          <p:cNvPr id="69636" name="CaixaDeTexto 36"/>
          <p:cNvSpPr txBox="1">
            <a:spLocks noChangeArrowheads="1"/>
          </p:cNvSpPr>
          <p:nvPr/>
        </p:nvSpPr>
        <p:spPr bwMode="auto">
          <a:xfrm>
            <a:off x="2814638" y="2211388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1</a:t>
            </a:r>
          </a:p>
        </p:txBody>
      </p:sp>
      <p:sp>
        <p:nvSpPr>
          <p:cNvPr id="69637" name="CaixaDeTexto 37"/>
          <p:cNvSpPr txBox="1">
            <a:spLocks noChangeArrowheads="1"/>
          </p:cNvSpPr>
          <p:nvPr/>
        </p:nvSpPr>
        <p:spPr bwMode="auto">
          <a:xfrm>
            <a:off x="2814638" y="2730500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2</a:t>
            </a:r>
          </a:p>
        </p:txBody>
      </p:sp>
      <p:sp>
        <p:nvSpPr>
          <p:cNvPr id="69638" name="CaixaDeTexto 38"/>
          <p:cNvSpPr txBox="1">
            <a:spLocks noChangeArrowheads="1"/>
          </p:cNvSpPr>
          <p:nvPr/>
        </p:nvSpPr>
        <p:spPr bwMode="auto">
          <a:xfrm>
            <a:off x="2814638" y="3230563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3</a:t>
            </a:r>
          </a:p>
        </p:txBody>
      </p:sp>
      <p:sp>
        <p:nvSpPr>
          <p:cNvPr id="69639" name="CaixaDeTexto 39"/>
          <p:cNvSpPr txBox="1">
            <a:spLocks noChangeArrowheads="1"/>
          </p:cNvSpPr>
          <p:nvPr/>
        </p:nvSpPr>
        <p:spPr bwMode="auto">
          <a:xfrm>
            <a:off x="671513" y="2730500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2</a:t>
            </a:r>
          </a:p>
        </p:txBody>
      </p:sp>
      <p:sp>
        <p:nvSpPr>
          <p:cNvPr id="69640" name="CaixaDeTexto 40"/>
          <p:cNvSpPr txBox="1">
            <a:spLocks noChangeArrowheads="1"/>
          </p:cNvSpPr>
          <p:nvPr/>
        </p:nvSpPr>
        <p:spPr bwMode="auto">
          <a:xfrm>
            <a:off x="671513" y="3230563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3</a:t>
            </a:r>
          </a:p>
        </p:txBody>
      </p:sp>
      <p:cxnSp>
        <p:nvCxnSpPr>
          <p:cNvPr id="62" name="Conector reto 61"/>
          <p:cNvCxnSpPr>
            <a:stCxn id="69635" idx="3"/>
            <a:endCxn id="69636" idx="1"/>
          </p:cNvCxnSpPr>
          <p:nvPr/>
        </p:nvCxnSpPr>
        <p:spPr>
          <a:xfrm>
            <a:off x="2028825" y="2386013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69639" idx="3"/>
            <a:endCxn id="69637" idx="1"/>
          </p:cNvCxnSpPr>
          <p:nvPr/>
        </p:nvCxnSpPr>
        <p:spPr>
          <a:xfrm>
            <a:off x="2028825" y="2905125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>
            <a:stCxn id="69640" idx="3"/>
            <a:endCxn id="69638" idx="1"/>
          </p:cNvCxnSpPr>
          <p:nvPr/>
        </p:nvCxnSpPr>
        <p:spPr>
          <a:xfrm>
            <a:off x="2028825" y="3405188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44" name="Conector reto 121"/>
          <p:cNvCxnSpPr>
            <a:cxnSpLocks noChangeShapeType="1"/>
          </p:cNvCxnSpPr>
          <p:nvPr/>
        </p:nvCxnSpPr>
        <p:spPr bwMode="auto">
          <a:xfrm>
            <a:off x="1663700" y="4160838"/>
            <a:ext cx="500063" cy="158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Retângulo 122"/>
          <p:cNvSpPr/>
          <p:nvPr/>
        </p:nvSpPr>
        <p:spPr>
          <a:xfrm>
            <a:off x="2293938" y="3946525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9646" name="Conector reto 123"/>
          <p:cNvCxnSpPr>
            <a:cxnSpLocks noChangeShapeType="1"/>
          </p:cNvCxnSpPr>
          <p:nvPr/>
        </p:nvCxnSpPr>
        <p:spPr bwMode="auto">
          <a:xfrm>
            <a:off x="2235200" y="4160838"/>
            <a:ext cx="500063" cy="158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7" name="Conector reto 124"/>
          <p:cNvCxnSpPr>
            <a:cxnSpLocks noChangeShapeType="1"/>
          </p:cNvCxnSpPr>
          <p:nvPr/>
        </p:nvCxnSpPr>
        <p:spPr bwMode="auto">
          <a:xfrm>
            <a:off x="2806700" y="4160838"/>
            <a:ext cx="500063" cy="158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8" name="Conector reto 125"/>
          <p:cNvCxnSpPr>
            <a:cxnSpLocks noChangeShapeType="1"/>
          </p:cNvCxnSpPr>
          <p:nvPr/>
        </p:nvCxnSpPr>
        <p:spPr bwMode="auto">
          <a:xfrm>
            <a:off x="3378200" y="4160838"/>
            <a:ext cx="500063" cy="158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9" name="CaixaDeTexto 126"/>
          <p:cNvSpPr txBox="1">
            <a:spLocks noChangeArrowheads="1"/>
          </p:cNvSpPr>
          <p:nvPr/>
        </p:nvSpPr>
        <p:spPr bwMode="auto">
          <a:xfrm>
            <a:off x="709613" y="3800475"/>
            <a:ext cx="7921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latin typeface="Calibri" pitchFamily="34" charset="0"/>
              </a:rPr>
              <a:t>Evento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T.Ref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Timeline</a:t>
            </a:r>
          </a:p>
        </p:txBody>
      </p:sp>
      <p:cxnSp>
        <p:nvCxnSpPr>
          <p:cNvPr id="128" name="Conector reto 127"/>
          <p:cNvCxnSpPr/>
          <p:nvPr/>
        </p:nvCxnSpPr>
        <p:spPr>
          <a:xfrm>
            <a:off x="1663700" y="4303713"/>
            <a:ext cx="2286000" cy="1587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tângulo 128"/>
          <p:cNvSpPr/>
          <p:nvPr/>
        </p:nvSpPr>
        <p:spPr>
          <a:xfrm>
            <a:off x="2163763" y="4232275"/>
            <a:ext cx="7143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0" name="Retângulo 129"/>
          <p:cNvSpPr/>
          <p:nvPr/>
        </p:nvSpPr>
        <p:spPr>
          <a:xfrm>
            <a:off x="2735263" y="4232275"/>
            <a:ext cx="7143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1" name="Retângulo 130"/>
          <p:cNvSpPr/>
          <p:nvPr/>
        </p:nvSpPr>
        <p:spPr>
          <a:xfrm>
            <a:off x="3306763" y="4232275"/>
            <a:ext cx="7143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Retângulo 122"/>
          <p:cNvSpPr/>
          <p:nvPr/>
        </p:nvSpPr>
        <p:spPr>
          <a:xfrm>
            <a:off x="2870200" y="3946525"/>
            <a:ext cx="7143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Retângulo 122"/>
          <p:cNvSpPr/>
          <p:nvPr/>
        </p:nvSpPr>
        <p:spPr>
          <a:xfrm>
            <a:off x="3446463" y="3946525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122"/>
          <p:cNvSpPr/>
          <p:nvPr/>
        </p:nvSpPr>
        <p:spPr>
          <a:xfrm>
            <a:off x="1735138" y="3946525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9657" name="CaixaDeTexto 41"/>
          <p:cNvSpPr txBox="1">
            <a:spLocks noChangeArrowheads="1"/>
          </p:cNvSpPr>
          <p:nvPr/>
        </p:nvSpPr>
        <p:spPr bwMode="auto">
          <a:xfrm>
            <a:off x="4886325" y="1639888"/>
            <a:ext cx="357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sent large checks every year</a:t>
            </a:r>
          </a:p>
        </p:txBody>
      </p:sp>
      <p:sp>
        <p:nvSpPr>
          <p:cNvPr id="69658" name="CaixaDeTexto 42"/>
          <p:cNvSpPr txBox="1">
            <a:spLocks noChangeArrowheads="1"/>
          </p:cNvSpPr>
          <p:nvPr/>
        </p:nvSpPr>
        <p:spPr bwMode="auto">
          <a:xfrm>
            <a:off x="4957763" y="2139950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1</a:t>
            </a:r>
          </a:p>
        </p:txBody>
      </p:sp>
      <p:sp>
        <p:nvSpPr>
          <p:cNvPr id="69659" name="CaixaDeTexto 43"/>
          <p:cNvSpPr txBox="1">
            <a:spLocks noChangeArrowheads="1"/>
          </p:cNvSpPr>
          <p:nvPr/>
        </p:nvSpPr>
        <p:spPr bwMode="auto">
          <a:xfrm>
            <a:off x="7100888" y="2139950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1</a:t>
            </a:r>
          </a:p>
        </p:txBody>
      </p:sp>
      <p:sp>
        <p:nvSpPr>
          <p:cNvPr id="69660" name="CaixaDeTexto 46"/>
          <p:cNvSpPr txBox="1">
            <a:spLocks noChangeArrowheads="1"/>
          </p:cNvSpPr>
          <p:nvPr/>
        </p:nvSpPr>
        <p:spPr bwMode="auto">
          <a:xfrm>
            <a:off x="4957763" y="2659063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2</a:t>
            </a:r>
          </a:p>
        </p:txBody>
      </p:sp>
      <p:sp>
        <p:nvSpPr>
          <p:cNvPr id="69661" name="CaixaDeTexto 47"/>
          <p:cNvSpPr txBox="1">
            <a:spLocks noChangeArrowheads="1"/>
          </p:cNvSpPr>
          <p:nvPr/>
        </p:nvSpPr>
        <p:spPr bwMode="auto">
          <a:xfrm>
            <a:off x="4957763" y="3159125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3</a:t>
            </a:r>
          </a:p>
        </p:txBody>
      </p:sp>
      <p:sp>
        <p:nvSpPr>
          <p:cNvPr id="69662" name="CaixaDeTexto 48"/>
          <p:cNvSpPr txBox="1">
            <a:spLocks noChangeArrowheads="1"/>
          </p:cNvSpPr>
          <p:nvPr/>
        </p:nvSpPr>
        <p:spPr bwMode="auto">
          <a:xfrm>
            <a:off x="7100888" y="3659188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year 2</a:t>
            </a:r>
          </a:p>
        </p:txBody>
      </p:sp>
      <p:sp>
        <p:nvSpPr>
          <p:cNvPr id="69663" name="CaixaDeTexto 49"/>
          <p:cNvSpPr txBox="1">
            <a:spLocks noChangeArrowheads="1"/>
          </p:cNvSpPr>
          <p:nvPr/>
        </p:nvSpPr>
        <p:spPr bwMode="auto">
          <a:xfrm>
            <a:off x="4957763" y="3659188"/>
            <a:ext cx="135731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large check 4</a:t>
            </a:r>
          </a:p>
        </p:txBody>
      </p:sp>
      <p:cxnSp>
        <p:nvCxnSpPr>
          <p:cNvPr id="76" name="Conector reto 75"/>
          <p:cNvCxnSpPr>
            <a:stCxn id="69658" idx="3"/>
            <a:endCxn id="69659" idx="1"/>
          </p:cNvCxnSpPr>
          <p:nvPr/>
        </p:nvCxnSpPr>
        <p:spPr>
          <a:xfrm>
            <a:off x="6315075" y="2314575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>
            <a:stCxn id="69660" idx="3"/>
            <a:endCxn id="69659" idx="1"/>
          </p:cNvCxnSpPr>
          <p:nvPr/>
        </p:nvCxnSpPr>
        <p:spPr>
          <a:xfrm flipV="1">
            <a:off x="6315075" y="2314575"/>
            <a:ext cx="785813" cy="519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>
            <a:stCxn id="69661" idx="3"/>
            <a:endCxn id="69662" idx="1"/>
          </p:cNvCxnSpPr>
          <p:nvPr/>
        </p:nvCxnSpPr>
        <p:spPr>
          <a:xfrm>
            <a:off x="6315075" y="3333750"/>
            <a:ext cx="785813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>
            <a:stCxn id="69663" idx="3"/>
            <a:endCxn id="69662" idx="1"/>
          </p:cNvCxnSpPr>
          <p:nvPr/>
        </p:nvCxnSpPr>
        <p:spPr>
          <a:xfrm>
            <a:off x="6315075" y="3833813"/>
            <a:ext cx="785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68" name="Conector reto 131"/>
          <p:cNvCxnSpPr>
            <a:cxnSpLocks noChangeShapeType="1"/>
          </p:cNvCxnSpPr>
          <p:nvPr/>
        </p:nvCxnSpPr>
        <p:spPr bwMode="auto">
          <a:xfrm>
            <a:off x="5984875" y="4521200"/>
            <a:ext cx="500063" cy="1588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69" name="Conector reto 133"/>
          <p:cNvCxnSpPr>
            <a:cxnSpLocks noChangeShapeType="1"/>
          </p:cNvCxnSpPr>
          <p:nvPr/>
        </p:nvCxnSpPr>
        <p:spPr bwMode="auto">
          <a:xfrm>
            <a:off x="6556375" y="4521200"/>
            <a:ext cx="500063" cy="1588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70" name="Conector reto 134"/>
          <p:cNvCxnSpPr>
            <a:cxnSpLocks noChangeShapeType="1"/>
          </p:cNvCxnSpPr>
          <p:nvPr/>
        </p:nvCxnSpPr>
        <p:spPr bwMode="auto">
          <a:xfrm>
            <a:off x="7127875" y="4521200"/>
            <a:ext cx="500063" cy="1588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71" name="Conector reto 135"/>
          <p:cNvCxnSpPr>
            <a:cxnSpLocks noChangeShapeType="1"/>
          </p:cNvCxnSpPr>
          <p:nvPr/>
        </p:nvCxnSpPr>
        <p:spPr bwMode="auto">
          <a:xfrm>
            <a:off x="7699375" y="4521200"/>
            <a:ext cx="500063" cy="1588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72" name="CaixaDeTexto 136"/>
          <p:cNvSpPr txBox="1">
            <a:spLocks noChangeArrowheads="1"/>
          </p:cNvSpPr>
          <p:nvPr/>
        </p:nvSpPr>
        <p:spPr bwMode="auto">
          <a:xfrm>
            <a:off x="5056188" y="4160838"/>
            <a:ext cx="766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latin typeface="Calibri" pitchFamily="34" charset="0"/>
              </a:rPr>
              <a:t>Evento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T.Ref</a:t>
            </a:r>
          </a:p>
          <a:p>
            <a:pPr eaLnBrk="1" hangingPunct="1"/>
            <a:r>
              <a:rPr lang="pt-BR" sz="1200">
                <a:latin typeface="Calibri" pitchFamily="34" charset="0"/>
              </a:rPr>
              <a:t>Timeline</a:t>
            </a:r>
          </a:p>
        </p:txBody>
      </p:sp>
      <p:cxnSp>
        <p:nvCxnSpPr>
          <p:cNvPr id="138" name="Conector reto 137"/>
          <p:cNvCxnSpPr/>
          <p:nvPr/>
        </p:nvCxnSpPr>
        <p:spPr>
          <a:xfrm>
            <a:off x="5984875" y="4664075"/>
            <a:ext cx="2286000" cy="1588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tângulo 138"/>
          <p:cNvSpPr/>
          <p:nvPr/>
        </p:nvSpPr>
        <p:spPr>
          <a:xfrm>
            <a:off x="6484938" y="4592638"/>
            <a:ext cx="7143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0" name="Retângulo 139"/>
          <p:cNvSpPr/>
          <p:nvPr/>
        </p:nvSpPr>
        <p:spPr>
          <a:xfrm>
            <a:off x="7056438" y="4592638"/>
            <a:ext cx="7143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1" name="Retângulo 140"/>
          <p:cNvSpPr/>
          <p:nvPr/>
        </p:nvSpPr>
        <p:spPr>
          <a:xfrm>
            <a:off x="7627938" y="4592638"/>
            <a:ext cx="71437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2" name="Retângulo 141"/>
          <p:cNvSpPr/>
          <p:nvPr/>
        </p:nvSpPr>
        <p:spPr>
          <a:xfrm>
            <a:off x="6199188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3" name="Retângulo 142"/>
          <p:cNvSpPr/>
          <p:nvPr/>
        </p:nvSpPr>
        <p:spPr>
          <a:xfrm>
            <a:off x="6056313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4" name="Retângulo 143"/>
          <p:cNvSpPr/>
          <p:nvPr/>
        </p:nvSpPr>
        <p:spPr>
          <a:xfrm>
            <a:off x="6351588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5" name="Retângulo 144"/>
          <p:cNvSpPr/>
          <p:nvPr/>
        </p:nvSpPr>
        <p:spPr>
          <a:xfrm>
            <a:off x="6761163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6" name="Retângulo 145"/>
          <p:cNvSpPr/>
          <p:nvPr/>
        </p:nvSpPr>
        <p:spPr>
          <a:xfrm>
            <a:off x="6618288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7" name="Retângulo 146"/>
          <p:cNvSpPr/>
          <p:nvPr/>
        </p:nvSpPr>
        <p:spPr>
          <a:xfrm>
            <a:off x="6913563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8" name="Retângulo 147"/>
          <p:cNvSpPr/>
          <p:nvPr/>
        </p:nvSpPr>
        <p:spPr>
          <a:xfrm>
            <a:off x="7332663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9" name="Retângulo 148"/>
          <p:cNvSpPr/>
          <p:nvPr/>
        </p:nvSpPr>
        <p:spPr>
          <a:xfrm>
            <a:off x="7189788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0" name="Retângulo 149"/>
          <p:cNvSpPr/>
          <p:nvPr/>
        </p:nvSpPr>
        <p:spPr>
          <a:xfrm>
            <a:off x="7485063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1" name="Retângulo 150"/>
          <p:cNvSpPr/>
          <p:nvPr/>
        </p:nvSpPr>
        <p:spPr>
          <a:xfrm>
            <a:off x="7904163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2" name="Retângulo 151"/>
          <p:cNvSpPr/>
          <p:nvPr/>
        </p:nvSpPr>
        <p:spPr>
          <a:xfrm>
            <a:off x="7761288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3" name="Retângulo 152"/>
          <p:cNvSpPr/>
          <p:nvPr/>
        </p:nvSpPr>
        <p:spPr>
          <a:xfrm>
            <a:off x="8056563" y="4375150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2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2400" b="1" smtClean="0"/>
              <a:t>Modificadores Temporais</a:t>
            </a:r>
            <a:br>
              <a:rPr lang="pt-BR" sz="2400" b="1" smtClean="0"/>
            </a:br>
            <a:r>
              <a:rPr lang="pt-BR" sz="2400" b="1" smtClean="0"/>
              <a:t>e </a:t>
            </a:r>
            <a:br>
              <a:rPr lang="pt-BR" sz="2400" b="1" smtClean="0"/>
            </a:br>
            <a:r>
              <a:rPr lang="pt-BR" sz="2400" b="1" smtClean="0"/>
              <a:t>Linhas de Tempo</a:t>
            </a:r>
            <a:endParaRPr lang="en-US" sz="2400" b="1" smtClean="0"/>
          </a:p>
        </p:txBody>
      </p:sp>
      <p:graphicFrame>
        <p:nvGraphicFramePr>
          <p:cNvPr id="151826" name="Group 274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4986339"/>
        </p:xfrm>
        <a:graphic>
          <a:graphicData uri="http://schemas.openxmlformats.org/drawingml/2006/table">
            <a:tbl>
              <a:tblPr/>
              <a:tblGrid>
                <a:gridCol w="561975"/>
                <a:gridCol w="2422525"/>
                <a:gridCol w="2543175"/>
                <a:gridCol w="1724025"/>
                <a:gridCol w="1892300"/>
              </a:tblGrid>
              <a:tr h="3778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a.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criança me mandou um beijinho [</a:t>
                      </a: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antes do Réveillon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].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Tempo Referência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Réveillon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Localização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 Anterior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Limites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---------------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Distribuição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---------------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b.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Natalinha brincou no play [</a:t>
                      </a: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desde cedo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] / [</a:t>
                      </a: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até escurecer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].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Tempo Referência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Cedo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(O) escurecer (do céu)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Localização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≥ Posterior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≤ Anterior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Limites</a:t>
                      </a:r>
                      <a:b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---------------</a:t>
                      </a:r>
                      <a:endPara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= Referência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Distribuição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---------------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---------------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c.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cada quatro anos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] conhecemos um campeão do mundo de futebol.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Tempo Referência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Quatro anos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Localização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= Referência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Limites</a:t>
                      </a:r>
                      <a:b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--------------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Distribuição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MS Gothic" pitchFamily="49" charset="-128"/>
                        </a:rPr>
                        <a:t>∀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Referência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d.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Carla responde os emails [</a:t>
                      </a: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toda noite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].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Tempo Referência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Noite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Localização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= Referência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Limites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---------------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Distribuição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MS Gothic" pitchFamily="49" charset="-128"/>
                        </a:rPr>
                        <a:t>∀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Referência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6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Hndbk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B547B8"/>
      </a:hlink>
      <a:folHlink>
        <a:srgbClr val="43825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r="280000" b="280000"/>
          </a:path>
        </a:gradFill>
      </a:fillStyleLst>
      <a:lnStyleLst>
        <a:ln w="4444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  <a:satMod val="200000"/>
              </a:schemeClr>
            </a:gs>
            <a:gs pos="80000">
              <a:schemeClr val="phClr">
                <a:shade val="55000"/>
                <a:satMod val="175000"/>
              </a:schemeClr>
            </a:gs>
            <a:gs pos="100000">
              <a:schemeClr val="phClr">
                <a:shade val="37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</a:schemeClr>
              <a:schemeClr val="phClr">
                <a:tint val="80000"/>
                <a:satMod val="120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9DEBED-7A22-46EB-AB5D-B41E9662B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CompanyHndbk</Template>
  <TotalTime>0</TotalTime>
  <Words>2812</Words>
  <Application>Microsoft Office PowerPoint</Application>
  <PresentationFormat>Apresentação na tela (4:3)</PresentationFormat>
  <Paragraphs>722</Paragraphs>
  <Slides>96</Slides>
  <Notes>96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96</vt:i4>
      </vt:variant>
    </vt:vector>
  </HeadingPairs>
  <TitlesOfParts>
    <vt:vector size="97" baseType="lpstr">
      <vt:lpstr>CompanyHndbk</vt:lpstr>
      <vt:lpstr>Thiago Motta Sampaio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são eventos Pontuais, Durativos e Iterativos? </vt:lpstr>
      <vt:lpstr>O que são eventos Pontuais, Durativos e Iterativos?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Modificadores Temporais e  Linhas de Tempo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2011-11-08T22:48:14Z</dcterms:created>
  <dcterms:modified xsi:type="dcterms:W3CDTF">2011-12-07T01:59:27Z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TC010167124</vt:lpwstr>
  </property>
</Properties>
</file>