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3" r:id="rId4"/>
    <p:sldId id="274" r:id="rId5"/>
    <p:sldId id="270" r:id="rId6"/>
    <p:sldId id="271" r:id="rId7"/>
    <p:sldId id="257" r:id="rId8"/>
    <p:sldId id="258" r:id="rId9"/>
    <p:sldId id="275" r:id="rId10"/>
    <p:sldId id="276" r:id="rId11"/>
    <p:sldId id="259" r:id="rId12"/>
    <p:sldId id="264" r:id="rId13"/>
    <p:sldId id="263" r:id="rId14"/>
    <p:sldId id="260" r:id="rId15"/>
    <p:sldId id="262" r:id="rId16"/>
    <p:sldId id="266" r:id="rId17"/>
    <p:sldId id="268" r:id="rId18"/>
    <p:sldId id="267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210"/>
    <a:srgbClr val="91180B"/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C982C9E-1880-4DB0-A032-2BB0335F7C18}" type="datetimeFigureOut">
              <a:rPr lang="en-US"/>
              <a:pPr>
                <a:defRPr/>
              </a:pPr>
              <a:t>27/12/14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71AC25-4EDE-4EBC-B84A-9E13306F0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66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31251B6-2E31-489D-B2E9-A0335AF0303E}" type="slidenum">
              <a:rPr lang="pt-BR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pt-B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2538-55A6-4020-ACC6-743DD388BDD5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17A0C-09ED-4757-9417-DACB8B66607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11E9-FE29-4929-ACE3-E5407C935CBE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A88B-67E6-4ABB-A3EF-92B9C559667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4942-D53F-468A-B396-86DA883F406B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4C89-A6B9-4B81-A7A1-C145DC6128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28B1-C2C4-47A6-9823-D60756013B81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E125-0B0E-4D04-A5AA-DB081D4F069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3565-5E9F-4CB7-A829-8C03DEFFD7EC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634D9-95C0-4200-8B07-2B236F28933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E16D4-DA5E-4F04-8E55-3ACC05201A4E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D016-02BB-4FA2-804D-8706BFEEAC1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420B-F8CE-4733-92E8-5CBBC123D83A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7DE8-A622-40A4-A5D8-66B163B1217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996A-CCB6-4040-948A-35A54DC35937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7FD-3687-4F1B-A516-DC413C1650D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9E233-8FBF-469C-9D2D-5C10234A1A59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305C-2F26-49C1-B8D5-3EA1771BE2D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65807-6EB0-4E13-9920-E5244D43B952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3E14-12A5-40A1-A47E-E74345CB64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36F0-9424-4E08-9C3A-459B886C66A3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D1343-DD71-4921-B109-F8DBBA24B8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DAB565-0BAA-44D3-87B6-6651A92EFAE0}" type="datetimeFigureOut">
              <a:rPr lang="pt-BR"/>
              <a:pPr>
                <a:defRPr/>
              </a:pPr>
              <a:t>27/12/14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90FB48-8992-407B-B0F5-E3340B5BB27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ixaDeTexto 3"/>
          <p:cNvSpPr txBox="1">
            <a:spLocks noChangeArrowheads="1"/>
          </p:cNvSpPr>
          <p:nvPr/>
        </p:nvSpPr>
        <p:spPr bwMode="auto">
          <a:xfrm>
            <a:off x="785813" y="571500"/>
            <a:ext cx="242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latin typeface="Calibri" pitchFamily="34" charset="0"/>
              </a:rPr>
              <a:t>Steven Frisson</a:t>
            </a:r>
            <a:br>
              <a:rPr lang="pt-BR" sz="2400">
                <a:latin typeface="Calibri" pitchFamily="34" charset="0"/>
              </a:rPr>
            </a:br>
            <a:r>
              <a:rPr lang="pt-BR" sz="1600">
                <a:latin typeface="Calibri" pitchFamily="34" charset="0"/>
              </a:rPr>
              <a:t>University of Birmingham</a:t>
            </a:r>
            <a:endParaRPr lang="pt-BR" sz="2400">
              <a:latin typeface="Calibri" pitchFamily="34" charset="0"/>
            </a:endParaRPr>
          </a:p>
        </p:txBody>
      </p:sp>
      <p:sp>
        <p:nvSpPr>
          <p:cNvPr id="14338" name="CaixaDeTexto 4"/>
          <p:cNvSpPr txBox="1">
            <a:spLocks noChangeArrowheads="1"/>
          </p:cNvSpPr>
          <p:nvPr/>
        </p:nvSpPr>
        <p:spPr bwMode="auto">
          <a:xfrm>
            <a:off x="5572125" y="571500"/>
            <a:ext cx="242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latin typeface="Calibri" pitchFamily="34" charset="0"/>
              </a:rPr>
              <a:t>Brian McElree</a:t>
            </a:r>
            <a:br>
              <a:rPr lang="pt-BR" sz="2400">
                <a:latin typeface="Calibri" pitchFamily="34" charset="0"/>
              </a:rPr>
            </a:br>
            <a:r>
              <a:rPr lang="pt-BR" sz="1600">
                <a:latin typeface="Calibri" pitchFamily="34" charset="0"/>
              </a:rPr>
              <a:t>New York University</a:t>
            </a:r>
            <a:endParaRPr lang="pt-BR" sz="2400">
              <a:latin typeface="Calibri" pitchFamily="34" charset="0"/>
            </a:endParaRPr>
          </a:p>
        </p:txBody>
      </p:sp>
      <p:sp>
        <p:nvSpPr>
          <p:cNvPr id="14339" name="CaixaDeTexto 5"/>
          <p:cNvSpPr txBox="1">
            <a:spLocks noChangeArrowheads="1"/>
          </p:cNvSpPr>
          <p:nvPr/>
        </p:nvSpPr>
        <p:spPr bwMode="auto">
          <a:xfrm>
            <a:off x="714375" y="2714625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latin typeface="Calibri" pitchFamily="34" charset="0"/>
              </a:rPr>
              <a:t>Complement Coercion is not Modulated by Competition:</a:t>
            </a:r>
          </a:p>
          <a:p>
            <a:pPr algn="ctr"/>
            <a:r>
              <a:rPr lang="pt-BR" sz="2400">
                <a:latin typeface="Calibri" pitchFamily="34" charset="0"/>
              </a:rPr>
              <a:t>Evidence from Eye Movements</a:t>
            </a:r>
          </a:p>
        </p:txBody>
      </p:sp>
      <p:sp>
        <p:nvSpPr>
          <p:cNvPr id="14340" name="CaixaDeTexto 6"/>
          <p:cNvSpPr txBox="1">
            <a:spLocks noChangeArrowheads="1"/>
          </p:cNvSpPr>
          <p:nvPr/>
        </p:nvSpPr>
        <p:spPr bwMode="auto">
          <a:xfrm>
            <a:off x="6429375" y="6143625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400">
                <a:latin typeface="Calibri" pitchFamily="34" charset="0"/>
              </a:rPr>
              <a:t>Thiago Oliveira Motta Sampaio</a:t>
            </a:r>
          </a:p>
          <a:p>
            <a:pPr algn="r"/>
            <a:r>
              <a:rPr lang="pt-BR" sz="1400">
                <a:latin typeface="Calibri" pitchFamily="34" charset="0"/>
              </a:rPr>
              <a:t>12/11/2010</a:t>
            </a:r>
          </a:p>
        </p:txBody>
      </p:sp>
      <p:sp>
        <p:nvSpPr>
          <p:cNvPr id="14341" name="CaixaDeTexto 7"/>
          <p:cNvSpPr txBox="1">
            <a:spLocks noChangeArrowheads="1"/>
          </p:cNvSpPr>
          <p:nvPr/>
        </p:nvSpPr>
        <p:spPr bwMode="auto">
          <a:xfrm>
            <a:off x="2928938" y="4286250"/>
            <a:ext cx="32146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>
                <a:latin typeface="Calibri" pitchFamily="34" charset="0"/>
              </a:rPr>
              <a:t>Journal of Experimental Psychology</a:t>
            </a:r>
          </a:p>
          <a:p>
            <a:pPr algn="ctr"/>
            <a:r>
              <a:rPr lang="pt-BR" sz="1400">
                <a:latin typeface="Calibri" pitchFamily="34" charset="0"/>
              </a:rPr>
              <a:t>Learning, Memory and Cognition</a:t>
            </a:r>
            <a:br>
              <a:rPr lang="pt-BR" sz="1400">
                <a:latin typeface="Calibri" pitchFamily="34" charset="0"/>
              </a:rPr>
            </a:br>
            <a:r>
              <a:rPr lang="pt-BR" sz="1400">
                <a:latin typeface="Calibri" pitchFamily="34" charset="0"/>
              </a:rPr>
              <a:t>2008, vol. 34, No 1, 1-11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1214422"/>
            <a:ext cx="8358246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t-BR" dirty="0">
                <a:latin typeface="+mn-lt"/>
                <a:cs typeface="+mn-cs"/>
              </a:rPr>
              <a:t>Verbos </a:t>
            </a:r>
            <a:r>
              <a:rPr lang="pt-BR" dirty="0" err="1">
                <a:latin typeface="+mn-lt"/>
                <a:cs typeface="+mn-cs"/>
              </a:rPr>
              <a:t>Eventivos</a:t>
            </a:r>
            <a:r>
              <a:rPr lang="pt-BR" dirty="0">
                <a:latin typeface="+mn-lt"/>
                <a:cs typeface="+mn-cs"/>
              </a:rPr>
              <a:t> são mais complexos? </a:t>
            </a:r>
            <a:r>
              <a:rPr lang="pt-BR" dirty="0">
                <a:solidFill>
                  <a:srgbClr val="FF0000"/>
                </a:solidFill>
                <a:latin typeface="+mn-lt"/>
                <a:cs typeface="+mn-cs"/>
              </a:rPr>
              <a:t>NÃO</a:t>
            </a:r>
            <a:endParaRPr lang="pt-BR" sz="14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lvl="8" indent="-342900" algn="ctr">
              <a:defRPr/>
            </a:pPr>
            <a:r>
              <a:rPr lang="pt-BR" sz="1400" dirty="0" err="1">
                <a:latin typeface="+mn-lt"/>
                <a:cs typeface="+mn-cs"/>
              </a:rPr>
              <a:t>Genari</a:t>
            </a:r>
            <a:r>
              <a:rPr lang="pt-BR" sz="1400" dirty="0">
                <a:latin typeface="+mn-lt"/>
                <a:cs typeface="+mn-cs"/>
              </a:rPr>
              <a:t> &amp; </a:t>
            </a:r>
            <a:r>
              <a:rPr lang="pt-BR" sz="1400" dirty="0" err="1">
                <a:latin typeface="+mn-lt"/>
                <a:cs typeface="+mn-cs"/>
              </a:rPr>
              <a:t>Poeppel</a:t>
            </a:r>
            <a:r>
              <a:rPr lang="pt-BR" sz="1400" dirty="0">
                <a:latin typeface="+mn-lt"/>
                <a:cs typeface="+mn-cs"/>
              </a:rPr>
              <a:t> (2003)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2"/>
              <a:defRPr/>
            </a:pPr>
            <a:r>
              <a:rPr lang="pt-BR" dirty="0">
                <a:latin typeface="+mn-lt"/>
                <a:cs typeface="+mn-cs"/>
              </a:rPr>
              <a:t>Processo de metonímia?		      </a:t>
            </a:r>
            <a:r>
              <a:rPr lang="pt-BR" dirty="0">
                <a:solidFill>
                  <a:srgbClr val="FF0000"/>
                </a:solidFill>
                <a:latin typeface="+mn-lt"/>
                <a:cs typeface="+mn-cs"/>
              </a:rPr>
              <a:t>NÃO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err="1">
                <a:latin typeface="+mn-lt"/>
                <a:cs typeface="+mn-cs"/>
              </a:rPr>
              <a:t>Traxler</a:t>
            </a:r>
            <a:r>
              <a:rPr lang="pt-BR" sz="1400" dirty="0">
                <a:latin typeface="+mn-lt"/>
                <a:cs typeface="+mn-cs"/>
              </a:rPr>
              <a:t> </a:t>
            </a:r>
            <a:r>
              <a:rPr lang="pt-BR" sz="1400" dirty="0" err="1">
                <a:latin typeface="+mn-lt"/>
                <a:cs typeface="+mn-cs"/>
              </a:rPr>
              <a:t>et</a:t>
            </a:r>
            <a:r>
              <a:rPr lang="pt-BR" sz="1400" dirty="0">
                <a:latin typeface="+mn-lt"/>
                <a:cs typeface="+mn-cs"/>
              </a:rPr>
              <a:t> al. (2002)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A coerção só acontece com sentenças que pedem complementos </a:t>
            </a:r>
            <a:r>
              <a:rPr lang="pt-BR" sz="1400" dirty="0" err="1">
                <a:latin typeface="+mn-lt"/>
                <a:cs typeface="+mn-cs"/>
              </a:rPr>
              <a:t>eventivos</a:t>
            </a: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 err="1">
                <a:solidFill>
                  <a:srgbClr val="FF0000"/>
                </a:solidFill>
                <a:latin typeface="+mn-lt"/>
                <a:cs typeface="+mn-cs"/>
              </a:rPr>
              <a:t>Giuliana</a:t>
            </a:r>
            <a:r>
              <a:rPr lang="pt-BR" sz="1400" i="1" dirty="0">
                <a:solidFill>
                  <a:srgbClr val="FF0000"/>
                </a:solidFill>
                <a:latin typeface="+mn-lt"/>
                <a:cs typeface="+mn-cs"/>
              </a:rPr>
              <a:t> começou </a:t>
            </a:r>
            <a:r>
              <a:rPr lang="pt-BR" sz="1400" i="1" u="sng" dirty="0">
                <a:solidFill>
                  <a:srgbClr val="FF0000"/>
                </a:solidFill>
                <a:latin typeface="+mn-lt"/>
                <a:cs typeface="+mn-cs"/>
              </a:rPr>
              <a:t>o livro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>
                <a:solidFill>
                  <a:srgbClr val="002060"/>
                </a:solidFill>
                <a:latin typeface="+mn-lt"/>
                <a:cs typeface="+mn-cs"/>
              </a:rPr>
              <a:t>Nicolas começou </a:t>
            </a:r>
            <a:r>
              <a:rPr lang="pt-BR" sz="1400" i="1" u="sng" dirty="0">
                <a:solidFill>
                  <a:srgbClr val="002060"/>
                </a:solidFill>
                <a:latin typeface="+mn-lt"/>
                <a:cs typeface="+mn-cs"/>
              </a:rPr>
              <a:t>a briga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Frisson &amp; </a:t>
            </a:r>
            <a:r>
              <a:rPr lang="pt-BR" sz="1400" dirty="0" err="1">
                <a:latin typeface="+mn-lt"/>
                <a:cs typeface="+mn-cs"/>
              </a:rPr>
              <a:t>Pickering</a:t>
            </a:r>
            <a:r>
              <a:rPr lang="pt-BR" sz="1400" dirty="0">
                <a:latin typeface="+mn-lt"/>
                <a:cs typeface="+mn-cs"/>
              </a:rPr>
              <a:t> (1999, 2007)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>
                <a:solidFill>
                  <a:srgbClr val="002060"/>
                </a:solidFill>
                <a:latin typeface="+mn-lt"/>
                <a:cs typeface="+mn-cs"/>
              </a:rPr>
              <a:t>Isabelle falou com a empresa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>
                <a:solidFill>
                  <a:srgbClr val="002060"/>
                </a:solidFill>
                <a:latin typeface="+mn-lt"/>
                <a:cs typeface="+mn-cs"/>
              </a:rPr>
              <a:t>Claudia leu Machado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 err="1">
                <a:solidFill>
                  <a:srgbClr val="FF0000"/>
                </a:solidFill>
                <a:latin typeface="+mn-lt"/>
                <a:cs typeface="+mn-cs"/>
              </a:rPr>
              <a:t>Giuliana</a:t>
            </a:r>
            <a:r>
              <a:rPr lang="pt-BR" sz="1400" i="1" dirty="0">
                <a:solidFill>
                  <a:srgbClr val="FF0000"/>
                </a:solidFill>
                <a:latin typeface="+mn-lt"/>
                <a:cs typeface="+mn-cs"/>
              </a:rPr>
              <a:t> começou o livro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err="1">
                <a:latin typeface="+mn-lt"/>
                <a:cs typeface="+mn-cs"/>
              </a:rPr>
              <a:t>Pustejovsky</a:t>
            </a:r>
            <a:r>
              <a:rPr lang="pt-BR" sz="1400" dirty="0">
                <a:latin typeface="+mn-lt"/>
                <a:cs typeface="+mn-cs"/>
              </a:rPr>
              <a:t> (1995)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A coerção busca um sentido que está fora da estrutura do </a:t>
            </a:r>
            <a:r>
              <a:rPr lang="pt-BR" sz="1400" dirty="0" err="1">
                <a:latin typeface="+mn-lt"/>
                <a:cs typeface="+mn-cs"/>
              </a:rPr>
              <a:t>qualia</a:t>
            </a: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err="1">
                <a:latin typeface="+mn-lt"/>
                <a:cs typeface="+mn-cs"/>
              </a:rPr>
              <a:t>McElree</a:t>
            </a:r>
            <a:r>
              <a:rPr lang="pt-BR" sz="1400" dirty="0">
                <a:latin typeface="+mn-lt"/>
                <a:cs typeface="+mn-cs"/>
              </a:rPr>
              <a:t>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A coerção requer mais que um simples </a:t>
            </a:r>
            <a:r>
              <a:rPr lang="pt-BR" sz="1400" dirty="0" err="1">
                <a:latin typeface="+mn-lt"/>
                <a:cs typeface="+mn-cs"/>
              </a:rPr>
              <a:t>shift</a:t>
            </a:r>
            <a:r>
              <a:rPr lang="pt-BR" sz="1400" dirty="0">
                <a:latin typeface="+mn-lt"/>
                <a:cs typeface="+mn-cs"/>
              </a:rPr>
              <a:t> de denotação, logo será cognitivamente mais custosa.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49155" name="CaixaDeTexto 10"/>
          <p:cNvSpPr txBox="1">
            <a:spLocks noChangeArrowheads="1"/>
          </p:cNvSpPr>
          <p:nvPr/>
        </p:nvSpPr>
        <p:spPr bwMode="auto">
          <a:xfrm>
            <a:off x="3143250" y="428625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Porquê?</a:t>
            </a:r>
            <a:endParaRPr lang="pt-BR" sz="2800" i="1">
              <a:latin typeface="Calibri" pitchFamily="34" charset="0"/>
            </a:endParaRPr>
          </a:p>
        </p:txBody>
      </p:sp>
      <p:pic>
        <p:nvPicPr>
          <p:cNvPr id="49156" name="Picture 4" descr="bri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284538"/>
            <a:ext cx="2667000" cy="1571625"/>
          </a:xfrm>
          <a:prstGeom prst="rect">
            <a:avLst/>
          </a:prstGeom>
          <a:noFill/>
        </p:spPr>
      </p:pic>
      <p:pic>
        <p:nvPicPr>
          <p:cNvPr id="23558" name="Picture 4" descr="E:\Des Images\o-de-histor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357563"/>
            <a:ext cx="18573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aixaDeTexto 4"/>
          <p:cNvSpPr txBox="1">
            <a:spLocks noChangeArrowheads="1"/>
          </p:cNvSpPr>
          <p:nvPr/>
        </p:nvSpPr>
        <p:spPr bwMode="auto">
          <a:xfrm>
            <a:off x="285750" y="1714500"/>
            <a:ext cx="83581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>
                <a:latin typeface="Calibri" pitchFamily="34" charset="0"/>
              </a:rPr>
              <a:t>Três passos interpretar sentenças com coerção.</a:t>
            </a:r>
          </a:p>
          <a:p>
            <a:pPr marL="342900" indent="-342900">
              <a:buFontTx/>
              <a:buAutoNum type="arabicParenR"/>
            </a:pPr>
            <a:endParaRPr lang="pt-BR">
              <a:latin typeface="Calibri" pitchFamily="34" charset="0"/>
            </a:endParaRPr>
          </a:p>
          <a:p>
            <a:pPr marL="342900" indent="-342900">
              <a:buFontTx/>
              <a:buAutoNum type="arabicParenR"/>
            </a:pPr>
            <a:endParaRPr lang="pt-BR">
              <a:latin typeface="Calibri" pitchFamily="34" charset="0"/>
            </a:endParaRPr>
          </a:p>
          <a:p>
            <a:pPr marL="342900" indent="-342900">
              <a:buFontTx/>
              <a:buAutoNum type="arabicParenR"/>
            </a:pPr>
            <a:r>
              <a:rPr lang="pt-BR">
                <a:latin typeface="Calibri" pitchFamily="34" charset="0"/>
              </a:rPr>
              <a:t>Listar os sentidos</a:t>
            </a:r>
            <a:br>
              <a:rPr lang="pt-BR">
                <a:latin typeface="Calibri" pitchFamily="34" charset="0"/>
              </a:rPr>
            </a:br>
            <a:r>
              <a:rPr lang="pt-BR">
                <a:latin typeface="Calibri" pitchFamily="34" charset="0"/>
              </a:rPr>
              <a:t>	</a:t>
            </a:r>
            <a:r>
              <a:rPr lang="pt-BR" sz="1400">
                <a:latin typeface="Calibri" pitchFamily="34" charset="0"/>
              </a:rPr>
              <a:t>A coerção necessita de stored senses</a:t>
            </a:r>
            <a:endParaRPr lang="pt-BR" sz="140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arenR" startAt="2"/>
            </a:pPr>
            <a:r>
              <a:rPr lang="pt-BR">
                <a:latin typeface="Calibri" pitchFamily="34" charset="0"/>
              </a:rPr>
              <a:t>Utilizar informações lexicais e discursivas</a:t>
            </a:r>
          </a:p>
          <a:p>
            <a:pPr marL="800100" lvl="1" indent="-342900"/>
            <a:r>
              <a:rPr lang="pt-BR" sz="1400">
                <a:latin typeface="Calibri" pitchFamily="34" charset="0"/>
              </a:rPr>
              <a:t>		Ex. Autor / Leitor para “</a:t>
            </a:r>
            <a:r>
              <a:rPr lang="pt-BR" sz="1400" i="1">
                <a:latin typeface="Calibri" pitchFamily="34" charset="0"/>
              </a:rPr>
              <a:t>começar livro</a:t>
            </a:r>
            <a:r>
              <a:rPr lang="pt-BR" sz="1400">
                <a:latin typeface="Calibri" pitchFamily="34" charset="0"/>
              </a:rPr>
              <a:t>”</a:t>
            </a:r>
          </a:p>
          <a:p>
            <a:pPr marL="342900" indent="-342900">
              <a:buFontTx/>
              <a:buAutoNum type="arabicParenR" startAt="2"/>
            </a:pPr>
            <a:r>
              <a:rPr lang="pt-BR">
                <a:latin typeface="Calibri" pitchFamily="34" charset="0"/>
              </a:rPr>
              <a:t>Incorporar o sentido eventivo e reconfigurar o complemento</a:t>
            </a:r>
          </a:p>
          <a:p>
            <a:pPr marL="1257300" lvl="2" indent="-342900"/>
            <a:r>
              <a:rPr lang="pt-BR" sz="1400">
                <a:latin typeface="Calibri" pitchFamily="34" charset="0"/>
              </a:rPr>
              <a:t>Transformar um complemento [n] em um complemento [e]</a:t>
            </a:r>
            <a:endParaRPr lang="pt-BR" sz="1600">
              <a:latin typeface="Calibri" pitchFamily="34" charset="0"/>
            </a:endParaRPr>
          </a:p>
          <a:p>
            <a:pPr marL="342900" indent="-342900">
              <a:buFontTx/>
              <a:buAutoNum type="arabicParenR" startAt="2"/>
            </a:pPr>
            <a:endParaRPr lang="pt-BR" sz="1400">
              <a:latin typeface="Calibri" pitchFamily="34" charset="0"/>
            </a:endParaRPr>
          </a:p>
          <a:p>
            <a:pPr marL="342900" indent="-342900">
              <a:buFontTx/>
              <a:buAutoNum type="arabicParenR" startAt="2"/>
            </a:pPr>
            <a:endParaRPr lang="pt-BR" sz="1400">
              <a:latin typeface="Calibri" pitchFamily="34" charset="0"/>
            </a:endParaRPr>
          </a:p>
          <a:p>
            <a:pPr marL="342900" indent="-342900">
              <a:buFontTx/>
              <a:buAutoNum type="arabicParenR" startAt="2"/>
            </a:pPr>
            <a:endParaRPr lang="pt-BR" sz="1400">
              <a:latin typeface="Calibri" pitchFamily="34" charset="0"/>
            </a:endParaRPr>
          </a:p>
          <a:p>
            <a:pPr marL="342900" indent="-342900" algn="ctr"/>
            <a:r>
              <a:rPr lang="pt-BR" sz="2000" b="1" i="1">
                <a:solidFill>
                  <a:schemeClr val="tx2"/>
                </a:solidFill>
                <a:latin typeface="Calibri" pitchFamily="34" charset="0"/>
              </a:rPr>
              <a:t>Qual passo será responsável pelo maior custo de processamento?</a:t>
            </a:r>
          </a:p>
          <a:p>
            <a:pPr marL="342900" indent="-342900" algn="ctr"/>
            <a:endParaRPr lang="pt-BR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2" name="CaixaDeTexto 10"/>
          <p:cNvSpPr txBox="1">
            <a:spLocks noChangeArrowheads="1"/>
          </p:cNvSpPr>
          <p:nvPr/>
        </p:nvSpPr>
        <p:spPr bwMode="auto">
          <a:xfrm>
            <a:off x="2786063" y="42862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Traxler et al. (2005)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aixaDeTexto 4"/>
          <p:cNvSpPr txBox="1">
            <a:spLocks noChangeArrowheads="1"/>
          </p:cNvSpPr>
          <p:nvPr/>
        </p:nvSpPr>
        <p:spPr bwMode="auto">
          <a:xfrm>
            <a:off x="285750" y="1196975"/>
            <a:ext cx="8358188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pt-BR">
                <a:latin typeface="Calibri" pitchFamily="34" charset="0"/>
              </a:rPr>
              <a:t>Listar os sentidos?</a:t>
            </a:r>
            <a:br>
              <a:rPr lang="pt-BR">
                <a:latin typeface="Calibri" pitchFamily="34" charset="0"/>
              </a:rPr>
            </a:br>
            <a:endParaRPr lang="pt-BR">
              <a:latin typeface="Calibri" pitchFamily="34" charset="0"/>
            </a:endParaRPr>
          </a:p>
          <a:p>
            <a:pPr marL="342900" indent="-342900">
              <a:buFontTx/>
              <a:buAutoNum type="arabicParenR"/>
            </a:pPr>
            <a:endParaRPr lang="pt-BR">
              <a:latin typeface="Calibri" pitchFamily="34" charset="0"/>
            </a:endParaRPr>
          </a:p>
          <a:p>
            <a:pPr marL="342900" indent="-342900" algn="ctr"/>
            <a:r>
              <a:rPr lang="pt-BR">
                <a:latin typeface="Calibri" pitchFamily="34" charset="0"/>
              </a:rPr>
              <a:t>	</a:t>
            </a:r>
            <a:r>
              <a:rPr lang="pt-BR" sz="2400" u="sng">
                <a:latin typeface="Calibri" pitchFamily="34" charset="0"/>
              </a:rPr>
              <a:t>Evidências Neurofisiológicas</a:t>
            </a:r>
            <a:endParaRPr lang="pt-BR" u="sng">
              <a:latin typeface="Calibri" pitchFamily="34" charset="0"/>
            </a:endParaRPr>
          </a:p>
          <a:p>
            <a:pPr marL="342900" indent="-342900" algn="ctr"/>
            <a:r>
              <a:rPr lang="pt-BR" sz="1600">
                <a:latin typeface="Calibri" pitchFamily="34" charset="0"/>
              </a:rPr>
              <a:t/>
            </a:r>
            <a:br>
              <a:rPr lang="pt-BR" sz="1600">
                <a:latin typeface="Calibri" pitchFamily="34" charset="0"/>
              </a:rPr>
            </a:br>
            <a:r>
              <a:rPr lang="pt-BR" sz="2000">
                <a:latin typeface="Calibri" pitchFamily="34" charset="0"/>
              </a:rPr>
              <a:t>A Coerção gera um AmF</a:t>
            </a:r>
            <a:br>
              <a:rPr lang="pt-BR" sz="2000">
                <a:latin typeface="Calibri" pitchFamily="34" charset="0"/>
              </a:rPr>
            </a:br>
            <a:r>
              <a:rPr lang="pt-BR" sz="1600">
                <a:latin typeface="Calibri" pitchFamily="34" charset="0"/>
              </a:rPr>
              <a:t>Campo eletromagnético no Cortex Frontal entre 350-500ms</a:t>
            </a:r>
            <a:r>
              <a:rPr lang="pt-BR" sz="2000">
                <a:latin typeface="Calibri" pitchFamily="34" charset="0"/>
              </a:rPr>
              <a:t/>
            </a:r>
            <a:br>
              <a:rPr lang="pt-BR" sz="2000">
                <a:latin typeface="Calibri" pitchFamily="34" charset="0"/>
              </a:rPr>
            </a:br>
            <a:r>
              <a:rPr lang="pt-BR" sz="1600" i="1">
                <a:solidFill>
                  <a:srgbClr val="FF0909"/>
                </a:solidFill>
                <a:latin typeface="Calibri" pitchFamily="34" charset="0"/>
              </a:rPr>
              <a:t>(read the book)</a:t>
            </a:r>
            <a:r>
              <a:rPr lang="pt-BR" sz="2000">
                <a:solidFill>
                  <a:srgbClr val="FF0909"/>
                </a:solidFill>
                <a:latin typeface="Calibri" pitchFamily="34" charset="0"/>
              </a:rPr>
              <a:t/>
            </a:r>
            <a:br>
              <a:rPr lang="pt-BR" sz="2000">
                <a:solidFill>
                  <a:srgbClr val="FF0909"/>
                </a:solidFill>
                <a:latin typeface="Calibri" pitchFamily="34" charset="0"/>
              </a:rPr>
            </a:br>
            <a:r>
              <a:rPr lang="pt-BR" sz="2000">
                <a:latin typeface="Calibri" pitchFamily="34" charset="0"/>
              </a:rPr>
              <a:t/>
            </a:r>
            <a:br>
              <a:rPr lang="pt-BR" sz="2000">
                <a:latin typeface="Calibri" pitchFamily="34" charset="0"/>
              </a:rPr>
            </a:br>
            <a:r>
              <a:rPr lang="pt-BR" sz="2000">
                <a:latin typeface="Calibri" pitchFamily="34" charset="0"/>
              </a:rPr>
              <a:t>enquanto...</a:t>
            </a:r>
            <a:br>
              <a:rPr lang="pt-BR" sz="2000">
                <a:latin typeface="Calibri" pitchFamily="34" charset="0"/>
              </a:rPr>
            </a:br>
            <a:r>
              <a:rPr lang="pt-BR" sz="200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pt-BR" sz="2000">
                <a:solidFill>
                  <a:schemeClr val="tx2"/>
                </a:solidFill>
                <a:latin typeface="Calibri" pitchFamily="34" charset="0"/>
              </a:rPr>
            </a:br>
            <a:r>
              <a:rPr lang="pt-BR" sz="1600" i="1">
                <a:solidFill>
                  <a:srgbClr val="D22210"/>
                </a:solidFill>
                <a:latin typeface="Calibri" pitchFamily="34" charset="0"/>
              </a:rPr>
              <a:t>(amused the book)</a:t>
            </a:r>
            <a:r>
              <a:rPr lang="pt-BR" i="1">
                <a:solidFill>
                  <a:srgbClr val="D22210"/>
                </a:solidFill>
                <a:latin typeface="Calibri" pitchFamily="34" charset="0"/>
              </a:rPr>
              <a:t/>
            </a:r>
            <a:br>
              <a:rPr lang="pt-BR" i="1">
                <a:solidFill>
                  <a:srgbClr val="D22210"/>
                </a:solidFill>
                <a:latin typeface="Calibri" pitchFamily="34" charset="0"/>
              </a:rPr>
            </a:br>
            <a:r>
              <a:rPr lang="pt-BR" sz="2000">
                <a:latin typeface="Calibri" pitchFamily="34" charset="0"/>
              </a:rPr>
              <a:t>Resultados de mismatches de relações semânticas geram um M350</a:t>
            </a:r>
            <a:br>
              <a:rPr lang="pt-BR" sz="2000">
                <a:latin typeface="Calibri" pitchFamily="34" charset="0"/>
              </a:rPr>
            </a:br>
            <a:r>
              <a:rPr lang="pt-BR" sz="1600">
                <a:latin typeface="Calibri" pitchFamily="34" charset="0"/>
              </a:rPr>
              <a:t>Campo eletromagnético no Cortex Temporal entre 300-400ms</a:t>
            </a:r>
          </a:p>
          <a:p>
            <a:pPr marL="342900" indent="-342900" algn="r"/>
            <a:r>
              <a:rPr lang="pt-BR" sz="1600">
                <a:latin typeface="Calibri" pitchFamily="34" charset="0"/>
              </a:rPr>
              <a:t>(Pylkkänen et al.)</a:t>
            </a:r>
          </a:p>
        </p:txBody>
      </p:sp>
      <p:sp>
        <p:nvSpPr>
          <p:cNvPr id="32770" name="CaixaDeTexto 10"/>
          <p:cNvSpPr txBox="1">
            <a:spLocks noChangeArrowheads="1"/>
          </p:cNvSpPr>
          <p:nvPr/>
        </p:nvSpPr>
        <p:spPr bwMode="auto">
          <a:xfrm>
            <a:off x="2786063" y="42862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Traxler et al. (2005)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aixaDeTexto 4"/>
          <p:cNvSpPr txBox="1">
            <a:spLocks noChangeArrowheads="1"/>
          </p:cNvSpPr>
          <p:nvPr/>
        </p:nvSpPr>
        <p:spPr bwMode="auto">
          <a:xfrm>
            <a:off x="285750" y="1196975"/>
            <a:ext cx="8358188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pt-BR">
                <a:latin typeface="Calibri" pitchFamily="34" charset="0"/>
              </a:rPr>
              <a:t>Listar os sentidos?</a:t>
            </a:r>
            <a:br>
              <a:rPr lang="pt-BR">
                <a:latin typeface="Calibri" pitchFamily="34" charset="0"/>
              </a:rPr>
            </a:br>
            <a:endParaRPr lang="pt-BR">
              <a:latin typeface="Calibri" pitchFamily="34" charset="0"/>
            </a:endParaRPr>
          </a:p>
          <a:p>
            <a:pPr marL="342900" indent="-342900">
              <a:buFontTx/>
              <a:buAutoNum type="arabicParenR"/>
            </a:pPr>
            <a:endParaRPr lang="pt-BR">
              <a:latin typeface="Calibri" pitchFamily="34" charset="0"/>
            </a:endParaRPr>
          </a:p>
          <a:p>
            <a:pPr marL="342900" indent="-342900" algn="ctr"/>
            <a:r>
              <a:rPr lang="pt-BR">
                <a:latin typeface="Calibri" pitchFamily="34" charset="0"/>
              </a:rPr>
              <a:t>	</a:t>
            </a:r>
            <a:r>
              <a:rPr lang="pt-BR" sz="2400" u="sng">
                <a:latin typeface="Calibri" pitchFamily="34" charset="0"/>
              </a:rPr>
              <a:t>Ambiguidade ou Competição?</a:t>
            </a:r>
            <a:endParaRPr lang="pt-BR" sz="1600">
              <a:latin typeface="Calibri" pitchFamily="34" charset="0"/>
            </a:endParaRPr>
          </a:p>
        </p:txBody>
      </p:sp>
      <p:sp>
        <p:nvSpPr>
          <p:cNvPr id="34818" name="CaixaDeTexto 10"/>
          <p:cNvSpPr txBox="1">
            <a:spLocks noChangeArrowheads="1"/>
          </p:cNvSpPr>
          <p:nvPr/>
        </p:nvSpPr>
        <p:spPr bwMode="auto">
          <a:xfrm>
            <a:off x="2786063" y="42862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Traxler et al. (2005)</a:t>
            </a:r>
            <a:endParaRPr lang="pt-BR" sz="2800" i="1">
              <a:latin typeface="Calibri" pitchFamily="34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755650" y="3141663"/>
            <a:ext cx="2951163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/>
              <a:t>began __________ a book</a:t>
            </a:r>
            <a:br>
              <a:rPr lang="pt-BR" sz="1600"/>
            </a:br>
            <a:r>
              <a:rPr lang="pt-BR" sz="1600"/>
              <a:t/>
            </a:r>
            <a:br>
              <a:rPr lang="pt-BR" sz="1600"/>
            </a:br>
            <a:r>
              <a:rPr lang="pt-BR" sz="1600"/>
              <a:t>to read</a:t>
            </a:r>
            <a:br>
              <a:rPr lang="pt-BR" sz="1600"/>
            </a:br>
            <a:r>
              <a:rPr lang="pt-BR" sz="1600"/>
              <a:t>to write</a:t>
            </a:r>
            <a:br>
              <a:rPr lang="pt-BR" sz="1600"/>
            </a:br>
            <a:r>
              <a:rPr lang="pt-BR" sz="1600"/>
              <a:t>to pack</a:t>
            </a:r>
            <a:br>
              <a:rPr lang="pt-BR" sz="1600"/>
            </a:br>
            <a:r>
              <a:rPr lang="pt-BR" sz="1600"/>
              <a:t>to translate</a:t>
            </a:r>
            <a:br>
              <a:rPr lang="pt-BR" sz="1600"/>
            </a:br>
            <a:r>
              <a:rPr lang="pt-BR" sz="1600"/>
              <a:t>etc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4067175" y="3141663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ambiguidade</a:t>
            </a:r>
            <a:endParaRPr lang="en-US"/>
          </a:p>
        </p:txBody>
      </p:sp>
      <p:sp>
        <p:nvSpPr>
          <p:cNvPr id="34821" name="AutoShape 6"/>
          <p:cNvSpPr>
            <a:spLocks/>
          </p:cNvSpPr>
          <p:nvPr/>
        </p:nvSpPr>
        <p:spPr bwMode="auto">
          <a:xfrm>
            <a:off x="3492500" y="3789363"/>
            <a:ext cx="574675" cy="1152525"/>
          </a:xfrm>
          <a:prstGeom prst="rightBrace">
            <a:avLst>
              <a:gd name="adj1" fmla="val 167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7"/>
          <p:cNvSpPr>
            <a:spLocks/>
          </p:cNvSpPr>
          <p:nvPr/>
        </p:nvSpPr>
        <p:spPr bwMode="auto">
          <a:xfrm>
            <a:off x="3708400" y="3213100"/>
            <a:ext cx="215900" cy="287338"/>
          </a:xfrm>
          <a:prstGeom prst="rightBrace">
            <a:avLst>
              <a:gd name="adj1" fmla="val 110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4140200" y="4149725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competição</a:t>
            </a:r>
            <a:endParaRPr 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1835150" y="5511800"/>
            <a:ext cx="698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/>
              <a:t>Mas Traxler et al. mostram que a indicação do contexto não torna a coerção menos custosa (veremos mais adiante)</a:t>
            </a:r>
            <a:endParaRPr lang="en-US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aixaDeTexto 4"/>
          <p:cNvSpPr txBox="1">
            <a:spLocks noChangeArrowheads="1"/>
          </p:cNvSpPr>
          <p:nvPr/>
        </p:nvSpPr>
        <p:spPr bwMode="auto">
          <a:xfrm>
            <a:off x="285750" y="1428750"/>
            <a:ext cx="8358188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>
                <a:latin typeface="Calibri" pitchFamily="34" charset="0"/>
              </a:rPr>
              <a:t>2)	Utilização informações lexicais e discursivas?</a:t>
            </a:r>
            <a:br>
              <a:rPr lang="pt-BR">
                <a:latin typeface="Calibri" pitchFamily="34" charset="0"/>
              </a:rPr>
            </a:br>
            <a:endParaRPr lang="pt-BR">
              <a:latin typeface="Calibri" pitchFamily="34" charset="0"/>
            </a:endParaRPr>
          </a:p>
          <a:p>
            <a:pPr marL="342900" indent="-342900"/>
            <a:r>
              <a:rPr lang="pt-BR" sz="1400">
                <a:latin typeface="Calibri" pitchFamily="34" charset="0"/>
              </a:rPr>
              <a:t>	Se o custo de processamento for relacionado à utilização de informações lexicais e discursivas, o contexto poderá reduzir a dificuldade da coerção.</a:t>
            </a:r>
            <a:br>
              <a:rPr lang="pt-BR" sz="1400">
                <a:latin typeface="Calibri" pitchFamily="34" charset="0"/>
              </a:rPr>
            </a:br>
            <a:r>
              <a:rPr lang="pt-BR" sz="1400"/>
              <a:t>Mas não é isso que acontece.</a:t>
            </a:r>
            <a:r>
              <a:rPr lang="pt-BR"/>
              <a:t> </a:t>
            </a:r>
            <a:endParaRPr lang="pt-BR" sz="1400">
              <a:latin typeface="Calibri" pitchFamily="34" charset="0"/>
            </a:endParaRPr>
          </a:p>
          <a:p>
            <a:pPr marL="342900" indent="-342900"/>
            <a:endParaRPr lang="pt-BR" sz="1400">
              <a:latin typeface="Calibri" pitchFamily="34" charset="0"/>
            </a:endParaRPr>
          </a:p>
          <a:p>
            <a:pPr marL="342900" indent="-342900" algn="ctr"/>
            <a:r>
              <a:rPr lang="pt-BR" sz="1600" i="1">
                <a:solidFill>
                  <a:schemeClr val="tx2"/>
                </a:solidFill>
                <a:latin typeface="Calibri" pitchFamily="34" charset="0"/>
              </a:rPr>
              <a:t>The contractor had been building in the suburbs...</a:t>
            </a:r>
          </a:p>
          <a:p>
            <a:pPr marL="342900" indent="-342900" algn="ctr"/>
            <a:r>
              <a:rPr lang="pt-BR" sz="1600" i="1">
                <a:solidFill>
                  <a:schemeClr val="tx2"/>
                </a:solidFill>
                <a:latin typeface="Calibri" pitchFamily="34" charset="0"/>
              </a:rPr>
              <a:t>...That spring he began a condominium</a:t>
            </a:r>
          </a:p>
          <a:p>
            <a:pPr marL="342900" indent="-342900" algn="ctr"/>
            <a:endParaRPr lang="pt-BR" sz="1400">
              <a:latin typeface="Calibri" pitchFamily="34" charset="0"/>
            </a:endParaRPr>
          </a:p>
          <a:p>
            <a:pPr marL="342900" indent="-342900"/>
            <a:r>
              <a:rPr lang="pt-BR" sz="1400">
                <a:latin typeface="Calibri" pitchFamily="34" charset="0"/>
              </a:rPr>
              <a:t>	Por outro lado, o custo não será repetido, caso a coerção já tenha ocorrido na sentença imediatamente anterior</a:t>
            </a:r>
          </a:p>
          <a:p>
            <a:pPr marL="342900" indent="-342900" algn="ctr"/>
            <a:endParaRPr lang="pt-BR" sz="1400">
              <a:latin typeface="Calibri" pitchFamily="34" charset="0"/>
            </a:endParaRPr>
          </a:p>
          <a:p>
            <a:pPr marL="342900" indent="-342900" algn="ctr"/>
            <a:r>
              <a:rPr lang="pt-BR" sz="1400" i="1">
                <a:solidFill>
                  <a:schemeClr val="tx2"/>
                </a:solidFill>
                <a:latin typeface="Calibri" pitchFamily="34" charset="0"/>
              </a:rPr>
              <a:t>   </a:t>
            </a:r>
            <a:r>
              <a:rPr lang="pt-BR" sz="1400" i="1">
                <a:solidFill>
                  <a:srgbClr val="FF0000"/>
                </a:solidFill>
                <a:latin typeface="Calibri" pitchFamily="34" charset="0"/>
              </a:rPr>
              <a:t>The student start the book </a:t>
            </a:r>
            <a:r>
              <a:rPr lang="pt-BR" sz="1400" i="1">
                <a:solidFill>
                  <a:schemeClr val="tx2"/>
                </a:solidFill>
                <a:latin typeface="Calibri" pitchFamily="34" charset="0"/>
              </a:rPr>
              <a:t>...</a:t>
            </a:r>
            <a:br>
              <a:rPr lang="pt-BR" sz="1400" i="1">
                <a:solidFill>
                  <a:schemeClr val="tx2"/>
                </a:solidFill>
                <a:latin typeface="Calibri" pitchFamily="34" charset="0"/>
              </a:rPr>
            </a:br>
            <a:r>
              <a:rPr lang="pt-BR" sz="1400" i="1">
                <a:solidFill>
                  <a:schemeClr val="tx2"/>
                </a:solidFill>
                <a:latin typeface="Calibri" pitchFamily="34" charset="0"/>
              </a:rPr>
              <a:t>Before he started the book (...)</a:t>
            </a:r>
            <a:br>
              <a:rPr lang="pt-BR" sz="1400" i="1">
                <a:solidFill>
                  <a:schemeClr val="tx2"/>
                </a:solidFill>
                <a:latin typeface="Calibri" pitchFamily="34" charset="0"/>
              </a:rPr>
            </a:br>
            <a:endParaRPr lang="pt-BR" sz="1400" i="1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algn="ctr"/>
            <a:r>
              <a:rPr lang="pt-BR" sz="1400">
                <a:latin typeface="Calibri" pitchFamily="34" charset="0"/>
              </a:rPr>
              <a:t>MAS...</a:t>
            </a:r>
            <a:br>
              <a:rPr lang="pt-BR" sz="1400">
                <a:latin typeface="Calibri" pitchFamily="34" charset="0"/>
              </a:rPr>
            </a:br>
            <a:r>
              <a:rPr lang="pt-BR" sz="1400" i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pt-BR" sz="1400" i="1">
                <a:solidFill>
                  <a:schemeClr val="tx2"/>
                </a:solidFill>
                <a:latin typeface="Calibri" pitchFamily="34" charset="0"/>
              </a:rPr>
            </a:br>
            <a:r>
              <a:rPr lang="pt-BR" sz="1400" i="1">
                <a:solidFill>
                  <a:schemeClr val="tx2"/>
                </a:solidFill>
                <a:latin typeface="Calibri" pitchFamily="34" charset="0"/>
              </a:rPr>
              <a:t>The student read the book...</a:t>
            </a:r>
          </a:p>
          <a:p>
            <a:pPr marL="342900" indent="-342900" algn="ctr"/>
            <a:r>
              <a:rPr lang="pt-BR" sz="1400" i="1">
                <a:solidFill>
                  <a:schemeClr val="tx2"/>
                </a:solidFill>
                <a:latin typeface="Calibri" pitchFamily="34" charset="0"/>
              </a:rPr>
              <a:t>...</a:t>
            </a:r>
            <a:r>
              <a:rPr lang="pt-BR" sz="1400" i="1">
                <a:solidFill>
                  <a:srgbClr val="FF0000"/>
                </a:solidFill>
                <a:latin typeface="Calibri" pitchFamily="34" charset="0"/>
              </a:rPr>
              <a:t>Before he started the book</a:t>
            </a:r>
          </a:p>
          <a:p>
            <a:pPr marL="342900" indent="-342900" algn="ctr"/>
            <a:endParaRPr lang="pt-BR" sz="1400">
              <a:latin typeface="Calibri" pitchFamily="34" charset="0"/>
            </a:endParaRPr>
          </a:p>
          <a:p>
            <a:pPr marL="342900" indent="-342900" algn="ctr"/>
            <a:endParaRPr lang="pt-BR" sz="1400">
              <a:latin typeface="Calibri" pitchFamily="34" charset="0"/>
            </a:endParaRPr>
          </a:p>
        </p:txBody>
      </p:sp>
      <p:sp>
        <p:nvSpPr>
          <p:cNvPr id="36866" name="CaixaDeTexto 10"/>
          <p:cNvSpPr txBox="1">
            <a:spLocks noChangeArrowheads="1"/>
          </p:cNvSpPr>
          <p:nvPr/>
        </p:nvSpPr>
        <p:spPr bwMode="auto">
          <a:xfrm>
            <a:off x="2786063" y="42862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Traxler et al. (2005)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aixaDeTexto 4"/>
          <p:cNvSpPr txBox="1">
            <a:spLocks noChangeArrowheads="1"/>
          </p:cNvSpPr>
          <p:nvPr/>
        </p:nvSpPr>
        <p:spPr bwMode="auto">
          <a:xfrm>
            <a:off x="285750" y="1428750"/>
            <a:ext cx="8358188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3"/>
            </a:pPr>
            <a:r>
              <a:rPr lang="pt-BR">
                <a:latin typeface="Calibri" pitchFamily="34" charset="0"/>
              </a:rPr>
              <a:t>Incorporar o sentido eventivo e reconfigurar o complemento?</a:t>
            </a:r>
            <a:br>
              <a:rPr lang="pt-BR">
                <a:latin typeface="Calibri" pitchFamily="34" charset="0"/>
              </a:rPr>
            </a:br>
            <a:endParaRPr lang="pt-BR">
              <a:latin typeface="Calibri" pitchFamily="34" charset="0"/>
            </a:endParaRPr>
          </a:p>
          <a:p>
            <a:pPr marL="342900" indent="-342900">
              <a:buFontTx/>
              <a:buAutoNum type="arabicParenR" startAt="3"/>
            </a:pPr>
            <a:endParaRPr lang="pt-BR">
              <a:latin typeface="Calibri" pitchFamily="34" charset="0"/>
            </a:endParaRPr>
          </a:p>
          <a:p>
            <a:pPr marL="342900" indent="-342900"/>
            <a:r>
              <a:rPr lang="pt-BR" sz="1400">
                <a:latin typeface="Calibri" pitchFamily="34" charset="0"/>
              </a:rPr>
              <a:t>	</a:t>
            </a:r>
            <a:r>
              <a:rPr lang="pt-BR" sz="1400"/>
              <a:t>É a aposta dos autores afinal, a simples alteração semântica causada pelas metonímias não costumam ser custosas, mas a coerção de tipo se trata da estruturação de um novo evento que do qual o objeto da sentença original será complemento. </a:t>
            </a:r>
          </a:p>
          <a:p>
            <a:pPr marL="342900" indent="-342900"/>
            <a:endParaRPr lang="pt-BR" sz="1400"/>
          </a:p>
          <a:p>
            <a:pPr marL="342900" indent="-342900"/>
            <a:endParaRPr lang="pt-BR" sz="1400">
              <a:latin typeface="Calibri" pitchFamily="34" charset="0"/>
            </a:endParaRPr>
          </a:p>
          <a:p>
            <a:pPr marL="342900" indent="-342900"/>
            <a:endParaRPr lang="pt-BR" sz="1400">
              <a:latin typeface="Calibri" pitchFamily="34" charset="0"/>
            </a:endParaRPr>
          </a:p>
          <a:p>
            <a:pPr marL="342900" indent="-342900"/>
            <a:r>
              <a:rPr lang="pt-BR" sz="1400" b="1"/>
              <a:t>PROPOSTA</a:t>
            </a:r>
            <a:r>
              <a:rPr lang="pt-BR" sz="1400"/>
              <a:t>: A Coerção é feita a partir da construção do sentido de um evento extendido do 	complemento. Assim, o custo da coerçào não deve ser variável.</a:t>
            </a:r>
          </a:p>
          <a:p>
            <a:pPr marL="342900" indent="-342900"/>
            <a:endParaRPr lang="pt-BR" sz="1400"/>
          </a:p>
          <a:p>
            <a:pPr marL="342900" indent="-342900"/>
            <a:endParaRPr lang="pt-BR" sz="1400"/>
          </a:p>
          <a:p>
            <a:pPr marL="342900" indent="-342900"/>
            <a:endParaRPr lang="pt-BR" sz="1400"/>
          </a:p>
        </p:txBody>
      </p:sp>
      <p:sp>
        <p:nvSpPr>
          <p:cNvPr id="38914" name="CaixaDeTexto 10"/>
          <p:cNvSpPr txBox="1">
            <a:spLocks noChangeArrowheads="1"/>
          </p:cNvSpPr>
          <p:nvPr/>
        </p:nvSpPr>
        <p:spPr bwMode="auto">
          <a:xfrm>
            <a:off x="2411413" y="428625"/>
            <a:ext cx="396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Fisson &amp; McElree. (2008)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ixaDeTexto 4"/>
          <p:cNvSpPr txBox="1">
            <a:spLocks noChangeArrowheads="1"/>
          </p:cNvSpPr>
          <p:nvPr/>
        </p:nvSpPr>
        <p:spPr bwMode="auto">
          <a:xfrm>
            <a:off x="285750" y="1412875"/>
            <a:ext cx="8358188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 sz="1400" b="1"/>
              <a:t>Pré Teste 1: Fill in Blank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/>
              <a:t>120 sentenças separadas em 2 listas e mostradas para 23 e 24 voluntários que deveriam preencher com um verbo: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/>
              <a:t>The teenager began ____________ the novel</a:t>
            </a:r>
          </a:p>
          <a:p>
            <a:pPr marL="342900" indent="-342900"/>
            <a:r>
              <a:rPr lang="pt-BR" sz="1400"/>
              <a:t>The waitress started ____________ the coffee</a:t>
            </a:r>
          </a:p>
          <a:p>
            <a:pPr marL="342900" indent="-342900" algn="ctr"/>
            <a:r>
              <a:rPr lang="pt-BR" sz="1400" b="1"/>
              <a:t>strongly preferred </a:t>
            </a:r>
            <a:r>
              <a:rPr lang="pt-BR" sz="1400"/>
              <a:t>90.4% - </a:t>
            </a:r>
            <a:r>
              <a:rPr lang="pt-BR" sz="1400" b="1"/>
              <a:t>weakly preferred </a:t>
            </a:r>
            <a:r>
              <a:rPr lang="pt-BR" sz="1400"/>
              <a:t>45.4%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 b="1"/>
              <a:t>Pré Teste 2: Plausibilidade</a:t>
            </a:r>
          </a:p>
          <a:p>
            <a:pPr marL="342900" indent="-342900"/>
            <a:endParaRPr lang="pt-BR" sz="1400" b="1"/>
          </a:p>
          <a:p>
            <a:pPr marL="342900" indent="-342900"/>
            <a:r>
              <a:rPr lang="pt-BR" sz="1400"/>
              <a:t>120 sentenças em 2 listas + 120 fillers (na maioria implausíveis)</a:t>
            </a:r>
          </a:p>
          <a:p>
            <a:pPr marL="342900" indent="-342900"/>
            <a:r>
              <a:rPr lang="pt-BR" sz="1400"/>
              <a:t>A tarefa consistia no ranqueamento numa escala de 1-7 o nível de plausibilidade das sentenças.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/>
              <a:t>	</a:t>
            </a:r>
            <a:r>
              <a:rPr lang="pt-BR" sz="1400" b="1"/>
              <a:t>Médias</a:t>
            </a:r>
          </a:p>
          <a:p>
            <a:pPr marL="342900" indent="-342900"/>
            <a:r>
              <a:rPr lang="pt-BR" sz="1400"/>
              <a:t>		strongly preferred coercion	6.4</a:t>
            </a:r>
            <a:br>
              <a:rPr lang="pt-BR" sz="1400"/>
            </a:br>
            <a:r>
              <a:rPr lang="pt-BR" sz="1400"/>
              <a:t>	strongly preferred control	6.7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/>
              <a:t>		weakly preferred coercion	6.3</a:t>
            </a:r>
          </a:p>
          <a:p>
            <a:pPr marL="342900" indent="-342900"/>
            <a:r>
              <a:rPr lang="pt-BR" sz="1400"/>
              <a:t>		weakly preferred control	6.6</a:t>
            </a:r>
          </a:p>
        </p:txBody>
      </p:sp>
      <p:sp>
        <p:nvSpPr>
          <p:cNvPr id="40962" name="CaixaDeTexto 10"/>
          <p:cNvSpPr txBox="1">
            <a:spLocks noChangeArrowheads="1"/>
          </p:cNvSpPr>
          <p:nvPr/>
        </p:nvSpPr>
        <p:spPr bwMode="auto">
          <a:xfrm>
            <a:off x="2411413" y="428625"/>
            <a:ext cx="396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Fisson &amp; McElree. (2008)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aixaDeTexto 4"/>
          <p:cNvSpPr txBox="1">
            <a:spLocks noChangeArrowheads="1"/>
          </p:cNvSpPr>
          <p:nvPr/>
        </p:nvSpPr>
        <p:spPr bwMode="auto">
          <a:xfrm>
            <a:off x="285750" y="1196975"/>
            <a:ext cx="8358188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>
                <a:latin typeface="Calibri" pitchFamily="34" charset="0"/>
              </a:rPr>
              <a:t>O EXPERIMENTO:</a:t>
            </a:r>
          </a:p>
          <a:p>
            <a:pPr marL="342900" indent="-342900"/>
            <a:endParaRPr lang="pt-BR">
              <a:latin typeface="Calibri" pitchFamily="34" charset="0"/>
            </a:endParaRPr>
          </a:p>
          <a:p>
            <a:pPr marL="342900" indent="-342900"/>
            <a:r>
              <a:rPr lang="pt-BR">
                <a:latin typeface="Calibri" pitchFamily="34" charset="0"/>
              </a:rPr>
              <a:t>Eye Tracker</a:t>
            </a:r>
          </a:p>
          <a:p>
            <a:pPr marL="342900" indent="-342900"/>
            <a:endParaRPr lang="pt-BR">
              <a:latin typeface="Calibri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pt-BR" sz="1400"/>
              <a:t>The teenager </a:t>
            </a:r>
            <a:r>
              <a:rPr lang="pt-BR" sz="1400" b="1"/>
              <a:t>began</a:t>
            </a:r>
            <a:r>
              <a:rPr lang="pt-BR" sz="1400"/>
              <a:t> the novel as soon as he got to his room upstairs (strongly pref. Coerced)</a:t>
            </a:r>
          </a:p>
          <a:p>
            <a:pPr marL="342900" indent="-342900">
              <a:buFontTx/>
              <a:buAutoNum type="alphaLcParenR"/>
            </a:pPr>
            <a:r>
              <a:rPr lang="pt-BR" sz="1400"/>
              <a:t>The teenager </a:t>
            </a:r>
            <a:r>
              <a:rPr lang="pt-BR" sz="1400" b="1"/>
              <a:t>read </a:t>
            </a:r>
            <a:r>
              <a:rPr lang="pt-BR" sz="1400"/>
              <a:t>the novel as soon as he got to his room upstairs (strongly pref. Control)</a:t>
            </a:r>
            <a:endParaRPr lang="pt-BR" sz="1000"/>
          </a:p>
          <a:p>
            <a:pPr marL="342900" indent="-342900"/>
            <a:r>
              <a:rPr lang="pt-BR" sz="1400"/>
              <a:t>c) The waitress </a:t>
            </a:r>
            <a:r>
              <a:rPr lang="pt-BR" sz="1400" b="1"/>
              <a:t>started</a:t>
            </a:r>
            <a:r>
              <a:rPr lang="pt-BR" sz="1400"/>
              <a:t> the coffee as soon as she returned to the counter (weakly pref. Coerced)</a:t>
            </a:r>
          </a:p>
          <a:p>
            <a:pPr marL="342900" indent="-342900"/>
            <a:r>
              <a:rPr lang="pt-BR" sz="1400">
                <a:latin typeface="Calibri" pitchFamily="34" charset="0"/>
              </a:rPr>
              <a:t>d) </a:t>
            </a:r>
            <a:r>
              <a:rPr lang="pt-BR" sz="1400"/>
              <a:t>The waitress </a:t>
            </a:r>
            <a:r>
              <a:rPr lang="pt-BR" sz="1400" b="1"/>
              <a:t>served</a:t>
            </a:r>
            <a:r>
              <a:rPr lang="pt-BR" sz="1400"/>
              <a:t> the coffee as soon as she returned to the counter (Most Common Control)</a:t>
            </a:r>
          </a:p>
          <a:p>
            <a:pPr marL="342900" indent="-342900"/>
            <a:r>
              <a:rPr lang="pt-BR" sz="1400"/>
              <a:t>				*2nd most common para não repetir como em [the </a:t>
            </a:r>
            <a:r>
              <a:rPr lang="pt-BR" sz="1400" b="1"/>
              <a:t>baker baked</a:t>
            </a:r>
            <a:r>
              <a:rPr lang="pt-BR" sz="1400"/>
              <a:t>]</a:t>
            </a:r>
          </a:p>
          <a:p>
            <a:pPr marL="342900" indent="-342900"/>
            <a:endParaRPr lang="pt-BR" sz="1400"/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/>
              <a:t>Análise da first e second pass durations do complemento [the novel / the coffee] e da região spill over</a:t>
            </a:r>
          </a:p>
          <a:p>
            <a:pPr marL="342900" indent="-342900"/>
            <a:r>
              <a:rPr lang="pt-BR" sz="1400"/>
              <a:t>[as soon]; </a:t>
            </a:r>
          </a:p>
          <a:p>
            <a:pPr marL="342900" indent="-342900"/>
            <a:r>
              <a:rPr lang="pt-BR" sz="1400"/>
              <a:t>análise do tempo total de leitura</a:t>
            </a:r>
          </a:p>
          <a:p>
            <a:pPr marL="342900" indent="-342900"/>
            <a:r>
              <a:rPr lang="pt-BR" sz="1400"/>
              <a:t>Tempos de Fixação menores que 80ms e maiores que 1200ms foram excluídas da análise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/>
              <a:t>ANOVA de Controle vs. Coerção / Strongly preferred vs. Weakly preferred</a:t>
            </a:r>
          </a:p>
          <a:p>
            <a:pPr marL="342900" indent="-342900"/>
            <a:r>
              <a:rPr lang="pt-BR" sz="1400"/>
              <a:t>Participantes e Ítens como efeitos randômicos</a:t>
            </a:r>
          </a:p>
          <a:p>
            <a:pPr marL="342900" indent="-342900"/>
            <a:endParaRPr lang="pt-BR" sz="1400"/>
          </a:p>
          <a:p>
            <a:pPr marL="342900" indent="-342900"/>
            <a:r>
              <a:rPr lang="pt-BR" sz="1400" b="1"/>
              <a:t>Expectativas</a:t>
            </a:r>
            <a:r>
              <a:rPr lang="pt-BR" sz="1400"/>
              <a:t>: Coerção mais custosa que os controles e preferêcia não relevante.</a:t>
            </a:r>
          </a:p>
        </p:txBody>
      </p:sp>
      <p:sp>
        <p:nvSpPr>
          <p:cNvPr id="43010" name="CaixaDeTexto 10"/>
          <p:cNvSpPr txBox="1">
            <a:spLocks noChangeArrowheads="1"/>
          </p:cNvSpPr>
          <p:nvPr/>
        </p:nvSpPr>
        <p:spPr bwMode="auto">
          <a:xfrm>
            <a:off x="2411413" y="428625"/>
            <a:ext cx="396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Fisson &amp; McElree. (2008)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aixaDeTexto 4"/>
          <p:cNvSpPr txBox="1">
            <a:spLocks noChangeArrowheads="1"/>
          </p:cNvSpPr>
          <p:nvPr/>
        </p:nvSpPr>
        <p:spPr bwMode="auto">
          <a:xfrm>
            <a:off x="285750" y="1196975"/>
            <a:ext cx="8358188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>
                <a:latin typeface="Calibri" pitchFamily="34" charset="0"/>
              </a:rPr>
              <a:t>RESULTADOS:</a:t>
            </a:r>
          </a:p>
          <a:p>
            <a:pPr marL="342900" indent="-342900"/>
            <a:endParaRPr lang="pt-BR">
              <a:latin typeface="Calibri" pitchFamily="34" charset="0"/>
            </a:endParaRPr>
          </a:p>
          <a:p>
            <a:pPr marL="342900" indent="-342900"/>
            <a:r>
              <a:rPr lang="pt-BR" sz="1600">
                <a:latin typeface="Calibri" pitchFamily="34" charset="0"/>
              </a:rPr>
              <a:t>- Na análise por participantes as sentenças Strongly preferred eram mais simples de serem processadas</a:t>
            </a:r>
          </a:p>
          <a:p>
            <a:pPr marL="342900" indent="-342900"/>
            <a:endParaRPr lang="pt-BR" sz="1600">
              <a:latin typeface="Calibri" pitchFamily="34" charset="0"/>
            </a:endParaRPr>
          </a:p>
          <a:p>
            <a:pPr marL="342900" indent="-342900"/>
            <a:r>
              <a:rPr lang="pt-BR" sz="1600">
                <a:latin typeface="Calibri" pitchFamily="34" charset="0"/>
              </a:rPr>
              <a:t>- Na análise por ítens, o resultado não foi relevante.</a:t>
            </a:r>
          </a:p>
          <a:p>
            <a:pPr marL="342900" indent="-342900"/>
            <a:endParaRPr lang="pt-BR" sz="1600">
              <a:latin typeface="Calibri" pitchFamily="34" charset="0"/>
            </a:endParaRPr>
          </a:p>
          <a:p>
            <a:pPr marL="342900" indent="-342900"/>
            <a:r>
              <a:rPr lang="pt-BR" sz="1600">
                <a:latin typeface="Calibri" pitchFamily="34" charset="0"/>
              </a:rPr>
              <a:t>- Diferente das ambiguidades lexicais, a frequência não será relevante. A coerção se assemelha das palavras polissêmicas onde não são encontrados efeitos no processamento online</a:t>
            </a:r>
          </a:p>
          <a:p>
            <a:pPr marL="342900" indent="-342900" algn="r"/>
            <a:r>
              <a:rPr lang="pt-BR" sz="1600">
                <a:latin typeface="Calibri" pitchFamily="34" charset="0"/>
              </a:rPr>
              <a:t>(Frisson &amp; Pickering 1999)</a:t>
            </a:r>
          </a:p>
          <a:p>
            <a:pPr marL="342900" indent="-342900"/>
            <a:endParaRPr lang="pt-BR" sz="1600">
              <a:latin typeface="Calibri" pitchFamily="34" charset="0"/>
            </a:endParaRPr>
          </a:p>
        </p:txBody>
      </p:sp>
      <p:sp>
        <p:nvSpPr>
          <p:cNvPr id="45058" name="CaixaDeTexto 10"/>
          <p:cNvSpPr txBox="1">
            <a:spLocks noChangeArrowheads="1"/>
          </p:cNvSpPr>
          <p:nvPr/>
        </p:nvSpPr>
        <p:spPr bwMode="auto">
          <a:xfrm>
            <a:off x="2411413" y="428625"/>
            <a:ext cx="396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Fisson &amp; McElree. (2008)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free-vector-world-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13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Line 3"/>
          <p:cNvSpPr>
            <a:spLocks noChangeShapeType="1"/>
          </p:cNvSpPr>
          <p:nvPr/>
        </p:nvSpPr>
        <p:spPr bwMode="auto">
          <a:xfrm flipV="1">
            <a:off x="6116638" y="3294063"/>
            <a:ext cx="363537" cy="7540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Oval 4"/>
          <p:cNvSpPr>
            <a:spLocks noChangeArrowheads="1"/>
          </p:cNvSpPr>
          <p:nvPr/>
        </p:nvSpPr>
        <p:spPr bwMode="auto">
          <a:xfrm>
            <a:off x="6299200" y="2554288"/>
            <a:ext cx="885825" cy="900112"/>
          </a:xfrm>
          <a:prstGeom prst="ellipse">
            <a:avLst/>
          </a:prstGeom>
          <a:noFill/>
          <a:ln w="38100">
            <a:solidFill>
              <a:srgbClr val="FF090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0" y="377825"/>
            <a:ext cx="3362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~III-V a.C.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6618288"/>
            <a:ext cx="9420225" cy="239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541713" y="657225"/>
            <a:ext cx="213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/>
              <a:t>YASKA</a:t>
            </a:r>
            <a:endParaRPr lang="en-US" sz="4000" b="1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481263" y="1439863"/>
            <a:ext cx="41814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/>
              <a:t>Nairuktans</a:t>
            </a:r>
            <a:br>
              <a:rPr lang="pt-BR" sz="3200" b="1"/>
            </a:br>
            <a:r>
              <a:rPr lang="pt-BR" sz="2800"/>
              <a:t>(Atomista)</a:t>
            </a:r>
            <a:endParaRPr lang="pt-BR" sz="3200" b="1"/>
          </a:p>
          <a:p>
            <a:pPr algn="ctr">
              <a:spcBef>
                <a:spcPct val="50000"/>
              </a:spcBef>
            </a:pPr>
            <a:r>
              <a:rPr lang="pt-BR" sz="2400"/>
              <a:t/>
            </a:r>
            <a:br>
              <a:rPr lang="pt-BR" sz="2400"/>
            </a:br>
            <a:r>
              <a:rPr lang="pt-BR" sz="2400" b="1"/>
              <a:t>Nama (Nomes)</a:t>
            </a:r>
            <a:r>
              <a:rPr lang="pt-BR" sz="2400"/>
              <a:t/>
            </a:r>
            <a:br>
              <a:rPr lang="pt-BR" sz="2400"/>
            </a:br>
            <a:r>
              <a:rPr lang="pt-BR" sz="2000"/>
              <a:t>(+ </a:t>
            </a:r>
            <a:r>
              <a:rPr lang="pt-BR" sz="2400"/>
              <a:t>Sattva / Estática</a:t>
            </a:r>
            <a:r>
              <a:rPr lang="pt-BR" sz="2000"/>
              <a:t>)</a:t>
            </a:r>
            <a:endParaRPr lang="pt-BR"/>
          </a:p>
          <a:p>
            <a:pPr algn="ctr">
              <a:spcBef>
                <a:spcPct val="50000"/>
              </a:spcBef>
            </a:pPr>
            <a:r>
              <a:rPr lang="pt-BR" sz="2400" b="1"/>
              <a:t>Akhyata (Verbos)</a:t>
            </a:r>
            <a:r>
              <a:rPr lang="pt-BR" sz="2400"/>
              <a:t/>
            </a:r>
            <a:br>
              <a:rPr lang="pt-BR" sz="2400"/>
            </a:br>
            <a:r>
              <a:rPr lang="pt-BR" sz="2000"/>
              <a:t>(+ </a:t>
            </a:r>
            <a:r>
              <a:rPr lang="pt-BR" sz="2400"/>
              <a:t>Bhava / Vida</a:t>
            </a:r>
            <a:r>
              <a:rPr lang="pt-BR" sz="2000"/>
              <a:t>)</a:t>
            </a:r>
          </a:p>
          <a:p>
            <a:pPr algn="ctr">
              <a:spcBef>
                <a:spcPct val="50000"/>
              </a:spcBef>
            </a:pPr>
            <a:endParaRPr lang="pt-BR" sz="2400"/>
          </a:p>
          <a:p>
            <a:pPr algn="ctr">
              <a:spcBef>
                <a:spcPct val="50000"/>
              </a:spcBef>
            </a:pPr>
            <a:r>
              <a:rPr lang="pt-BR" sz="2400"/>
              <a:t>A palavra como a menor unidade portadora de sentido</a:t>
            </a:r>
            <a:endParaRPr lang="en-US" sz="2400">
              <a:solidFill>
                <a:srgbClr val="DDDDD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6618288"/>
            <a:ext cx="9420225" cy="239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541713" y="657225"/>
            <a:ext cx="213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/>
              <a:t>PANINI</a:t>
            </a:r>
            <a:endParaRPr lang="en-US" sz="4000" b="1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930400" y="1768475"/>
            <a:ext cx="5427663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/>
              <a:t>Vayakarans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(Holística)</a:t>
            </a:r>
            <a:endParaRPr lang="en-US" sz="2800"/>
          </a:p>
          <a:p>
            <a:pPr algn="ctr">
              <a:spcBef>
                <a:spcPct val="50000"/>
              </a:spcBef>
            </a:pPr>
            <a:endParaRPr lang="pt-BR" sz="3200" b="1"/>
          </a:p>
          <a:p>
            <a:pPr algn="just">
              <a:spcBef>
                <a:spcPct val="50000"/>
              </a:spcBef>
            </a:pPr>
            <a:r>
              <a:rPr lang="pt-BR" sz="2400"/>
              <a:t>A semântica é composicional. Só podemos dar sentido às partes de uma sentneça considerando-se o todo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aixaDeTexto 5"/>
          <p:cNvSpPr txBox="1">
            <a:spLocks noChangeArrowheads="1"/>
          </p:cNvSpPr>
          <p:nvPr/>
        </p:nvSpPr>
        <p:spPr bwMode="auto">
          <a:xfrm>
            <a:off x="714375" y="765175"/>
            <a:ext cx="7715250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Composicionalidade</a:t>
            </a:r>
          </a:p>
          <a:p>
            <a:pPr algn="ctr"/>
            <a:endParaRPr lang="pt-BR" sz="2400" b="1">
              <a:latin typeface="Calibri" pitchFamily="34" charset="0"/>
            </a:endParaRPr>
          </a:p>
          <a:p>
            <a:pPr algn="ctr"/>
            <a:r>
              <a:rPr lang="pt-BR" sz="2400">
                <a:latin typeface="Calibri" pitchFamily="34" charset="0"/>
              </a:rPr>
              <a:t>O cachorro morreu</a:t>
            </a:r>
          </a:p>
          <a:p>
            <a:pPr algn="ctr"/>
            <a:r>
              <a:rPr lang="pt-BR" sz="2400">
                <a:latin typeface="Calibri" pitchFamily="34" charset="0"/>
              </a:rPr>
              <a:t>O gato que o cachorro caçou morreu</a:t>
            </a:r>
            <a:br>
              <a:rPr lang="pt-BR" sz="2400">
                <a:latin typeface="Calibri" pitchFamily="34" charset="0"/>
              </a:rPr>
            </a:br>
            <a:r>
              <a:rPr lang="pt-BR" sz="2400">
                <a:latin typeface="Calibri" pitchFamily="34" charset="0"/>
              </a:rPr>
              <a:t>O rato que o gato que o cachorro caçou mordeu morreu</a:t>
            </a:r>
          </a:p>
          <a:p>
            <a:pPr algn="ctr"/>
            <a:endParaRPr lang="pt-BR" sz="2400">
              <a:latin typeface="Calibri" pitchFamily="34" charset="0"/>
            </a:endParaRPr>
          </a:p>
          <a:p>
            <a:pPr algn="ctr"/>
            <a:r>
              <a:rPr lang="pt-BR" sz="2000" b="1">
                <a:latin typeface="Calibri" pitchFamily="34" charset="0"/>
              </a:rPr>
              <a:t>Qual a natureza da representação dos Eventos Linguísticos?</a:t>
            </a:r>
          </a:p>
          <a:p>
            <a:r>
              <a:rPr lang="pt-BR" sz="2000">
                <a:latin typeface="Calibri" pitchFamily="34" charset="0"/>
              </a:rPr>
              <a:t>Representação direta aos eventos reais (Atomista)</a:t>
            </a:r>
          </a:p>
          <a:p>
            <a:r>
              <a:rPr lang="pt-BR" sz="2000">
                <a:latin typeface="Calibri" pitchFamily="34" charset="0"/>
              </a:rPr>
              <a:t>Ex. Matar = </a:t>
            </a:r>
            <a:r>
              <a:rPr lang="pt-BR" sz="2000" i="1">
                <a:latin typeface="Calibri" pitchFamily="34" charset="0"/>
              </a:rPr>
              <a:t>Matar</a:t>
            </a:r>
          </a:p>
          <a:p>
            <a:endParaRPr lang="pt-BR" sz="2000">
              <a:latin typeface="Calibri" pitchFamily="34" charset="0"/>
            </a:endParaRPr>
          </a:p>
          <a:p>
            <a:r>
              <a:rPr lang="pt-BR" sz="2000">
                <a:latin typeface="Calibri" pitchFamily="34" charset="0"/>
              </a:rPr>
              <a:t>Features ou templates representacionais (Decompomposicionalista)</a:t>
            </a:r>
          </a:p>
          <a:p>
            <a:r>
              <a:rPr lang="pt-BR" sz="2000">
                <a:latin typeface="Calibri" pitchFamily="34" charset="0"/>
              </a:rPr>
              <a:t>Ex. Matar = </a:t>
            </a:r>
            <a:r>
              <a:rPr lang="pt-BR" sz="2000" i="1">
                <a:latin typeface="Calibri" pitchFamily="34" charset="0"/>
              </a:rPr>
              <a:t>Cause X to Die</a:t>
            </a:r>
          </a:p>
          <a:p>
            <a:endParaRPr lang="pt-BR" sz="2000" i="1">
              <a:latin typeface="Calibri" pitchFamily="34" charset="0"/>
            </a:endParaRPr>
          </a:p>
          <a:p>
            <a:endParaRPr lang="pt-BR" sz="2000" i="1">
              <a:latin typeface="Calibri" pitchFamily="34" charset="0"/>
            </a:endParaRPr>
          </a:p>
          <a:p>
            <a:r>
              <a:rPr lang="pt-BR" sz="2400">
                <a:latin typeface="Calibri" pitchFamily="34" charset="0"/>
              </a:rPr>
              <a:t>(Jackendoff 1997, de Almeida 2004, Pustejovsky 1995)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aixaDeTexto 5"/>
          <p:cNvSpPr txBox="1">
            <a:spLocks noChangeArrowheads="1"/>
          </p:cNvSpPr>
          <p:nvPr/>
        </p:nvSpPr>
        <p:spPr bwMode="auto">
          <a:xfrm>
            <a:off x="714375" y="765175"/>
            <a:ext cx="77152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Composicionalidade</a:t>
            </a:r>
          </a:p>
          <a:p>
            <a:pPr algn="ctr"/>
            <a:endParaRPr lang="pt-BR" sz="2400" b="1">
              <a:latin typeface="Calibri" pitchFamily="34" charset="0"/>
            </a:endParaRPr>
          </a:p>
          <a:p>
            <a:pPr algn="ctr"/>
            <a:r>
              <a:rPr lang="pt-BR" sz="2400" b="1">
                <a:latin typeface="Calibri" pitchFamily="34" charset="0"/>
              </a:rPr>
              <a:t>Simple Composition</a:t>
            </a:r>
          </a:p>
          <a:p>
            <a:pPr algn="ctr"/>
            <a:r>
              <a:rPr lang="pt-BR" sz="2400">
                <a:latin typeface="Calibri" pitchFamily="34" charset="0"/>
              </a:rPr>
              <a:t>O sentido da sentença é função do sentido de suas partes</a:t>
            </a:r>
          </a:p>
          <a:p>
            <a:pPr algn="ctr"/>
            <a:r>
              <a:rPr lang="pt-BR" sz="2400">
                <a:latin typeface="Calibri" pitchFamily="34" charset="0"/>
              </a:rPr>
              <a:t>Ex. </a:t>
            </a:r>
            <a:r>
              <a:rPr lang="pt-BR" sz="2400">
                <a:solidFill>
                  <a:schemeClr val="tx2"/>
                </a:solidFill>
                <a:latin typeface="Calibri" pitchFamily="34" charset="0"/>
              </a:rPr>
              <a:t>João começou a fazer o trabalho</a:t>
            </a:r>
            <a:endParaRPr lang="pt-BR" sz="2400" i="1">
              <a:solidFill>
                <a:schemeClr val="tx2"/>
              </a:solidFill>
              <a:latin typeface="Calibri" pitchFamily="34" charset="0"/>
            </a:endParaRPr>
          </a:p>
          <a:p>
            <a:endParaRPr lang="pt-BR" sz="2400">
              <a:latin typeface="Calibri" pitchFamily="34" charset="0"/>
            </a:endParaRPr>
          </a:p>
          <a:p>
            <a:pPr algn="ctr"/>
            <a:r>
              <a:rPr lang="pt-BR" sz="2400" b="1">
                <a:latin typeface="Calibri" pitchFamily="34" charset="0"/>
              </a:rPr>
              <a:t>Enriched Composition</a:t>
            </a:r>
          </a:p>
          <a:p>
            <a:pPr algn="ctr"/>
            <a:r>
              <a:rPr lang="pt-BR" sz="2400">
                <a:latin typeface="Calibri" pitchFamily="34" charset="0"/>
              </a:rPr>
              <a:t>É necessário um acesso à LCS e selecionar um sentido à sentença</a:t>
            </a:r>
          </a:p>
          <a:p>
            <a:pPr algn="ctr"/>
            <a:r>
              <a:rPr lang="pt-BR" sz="2400">
                <a:latin typeface="Calibri" pitchFamily="34" charset="0"/>
              </a:rPr>
              <a:t>Ex. </a:t>
            </a:r>
            <a:r>
              <a:rPr lang="pt-BR" sz="2400">
                <a:solidFill>
                  <a:srgbClr val="FF0909"/>
                </a:solidFill>
                <a:latin typeface="Calibri" pitchFamily="34" charset="0"/>
              </a:rPr>
              <a:t>João começou o trabalho</a:t>
            </a:r>
          </a:p>
          <a:p>
            <a:pPr algn="ctr"/>
            <a:endParaRPr lang="pt-BR" sz="2400">
              <a:solidFill>
                <a:srgbClr val="FF0909"/>
              </a:solidFill>
              <a:latin typeface="Calibri" pitchFamily="34" charset="0"/>
            </a:endParaRPr>
          </a:p>
          <a:p>
            <a:pPr algn="ctr"/>
            <a:r>
              <a:rPr lang="pt-BR" sz="2400">
                <a:latin typeface="Calibri" pitchFamily="34" charset="0"/>
              </a:rPr>
              <a:t>(Jackendoff 1997)</a:t>
            </a:r>
          </a:p>
          <a:p>
            <a:endParaRPr lang="pt-BR">
              <a:solidFill>
                <a:srgbClr val="FF0909"/>
              </a:solidFill>
            </a:endParaRPr>
          </a:p>
          <a:p>
            <a:endParaRPr lang="pt-BR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aixaDeTexto 3"/>
          <p:cNvSpPr txBox="1">
            <a:spLocks noChangeArrowheads="1"/>
          </p:cNvSpPr>
          <p:nvPr/>
        </p:nvSpPr>
        <p:spPr bwMode="auto">
          <a:xfrm>
            <a:off x="571500" y="642938"/>
            <a:ext cx="750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Calibri" pitchFamily="34" charset="0"/>
              </a:rPr>
              <a:t>Type Coercion	Complement Coercion	 Type-Shift</a:t>
            </a:r>
          </a:p>
        </p:txBody>
      </p:sp>
      <p:sp>
        <p:nvSpPr>
          <p:cNvPr id="26626" name="CaixaDeTexto 4"/>
          <p:cNvSpPr txBox="1">
            <a:spLocks noChangeArrowheads="1"/>
          </p:cNvSpPr>
          <p:nvPr/>
        </p:nvSpPr>
        <p:spPr bwMode="auto">
          <a:xfrm>
            <a:off x="1285875" y="1412875"/>
            <a:ext cx="60721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Calibri" pitchFamily="34" charset="0"/>
              </a:rPr>
              <a:t>João </a:t>
            </a:r>
            <a:r>
              <a:rPr lang="pt-BR" b="1">
                <a:latin typeface="Calibri" pitchFamily="34" charset="0"/>
              </a:rPr>
              <a:t>começou</a:t>
            </a:r>
            <a:r>
              <a:rPr lang="pt-BR">
                <a:latin typeface="Calibri" pitchFamily="34" charset="0"/>
              </a:rPr>
              <a:t> </a:t>
            </a:r>
            <a:r>
              <a:rPr lang="pt-BR">
                <a:solidFill>
                  <a:srgbClr val="FF0000"/>
                </a:solidFill>
                <a:latin typeface="Calibri" pitchFamily="34" charset="0"/>
              </a:rPr>
              <a:t>o livro</a:t>
            </a:r>
          </a:p>
          <a:p>
            <a:pPr algn="ctr"/>
            <a:r>
              <a:rPr lang="pt-BR">
                <a:latin typeface="Calibri" pitchFamily="34" charset="0"/>
              </a:rPr>
              <a:t>O leitor </a:t>
            </a:r>
            <a:r>
              <a:rPr lang="pt-BR" b="1">
                <a:latin typeface="Calibri" pitchFamily="34" charset="0"/>
              </a:rPr>
              <a:t>começou</a:t>
            </a:r>
            <a:r>
              <a:rPr lang="pt-BR">
                <a:latin typeface="Calibri" pitchFamily="34" charset="0"/>
              </a:rPr>
              <a:t> </a:t>
            </a:r>
            <a:r>
              <a:rPr lang="pt-BR">
                <a:solidFill>
                  <a:srgbClr val="FF0000"/>
                </a:solidFill>
                <a:latin typeface="Calibri" pitchFamily="34" charset="0"/>
              </a:rPr>
              <a:t>o livro</a:t>
            </a:r>
          </a:p>
          <a:p>
            <a:pPr algn="ctr"/>
            <a:r>
              <a:rPr lang="pt-BR">
                <a:latin typeface="Calibri" pitchFamily="34" charset="0"/>
              </a:rPr>
              <a:t>O escritor </a:t>
            </a:r>
            <a:r>
              <a:rPr lang="pt-BR" b="1">
                <a:latin typeface="Calibri" pitchFamily="34" charset="0"/>
              </a:rPr>
              <a:t>começou</a:t>
            </a:r>
            <a:r>
              <a:rPr lang="pt-BR">
                <a:latin typeface="Calibri" pitchFamily="34" charset="0"/>
              </a:rPr>
              <a:t> </a:t>
            </a:r>
            <a:r>
              <a:rPr lang="pt-BR">
                <a:solidFill>
                  <a:srgbClr val="FF0000"/>
                </a:solidFill>
                <a:latin typeface="Calibri" pitchFamily="34" charset="0"/>
              </a:rPr>
              <a:t>o livro</a:t>
            </a:r>
            <a:br>
              <a:rPr lang="pt-BR">
                <a:solidFill>
                  <a:srgbClr val="FF0000"/>
                </a:solidFill>
                <a:latin typeface="Calibri" pitchFamily="34" charset="0"/>
              </a:rPr>
            </a:br>
            <a:r>
              <a:rPr lang="pt-BR">
                <a:latin typeface="Calibri" pitchFamily="34" charset="0"/>
              </a:rPr>
              <a:t>JK Rowling </a:t>
            </a:r>
            <a:r>
              <a:rPr lang="pt-BR" b="1">
                <a:latin typeface="Calibri" pitchFamily="34" charset="0"/>
              </a:rPr>
              <a:t>começou</a:t>
            </a:r>
            <a:r>
              <a:rPr lang="pt-BR">
                <a:latin typeface="Calibri" pitchFamily="34" charset="0"/>
              </a:rPr>
              <a:t> (último) </a:t>
            </a:r>
            <a:r>
              <a:rPr lang="pt-BR">
                <a:solidFill>
                  <a:srgbClr val="FF0000"/>
                </a:solidFill>
                <a:latin typeface="Calibri" pitchFamily="34" charset="0"/>
              </a:rPr>
              <a:t>o livro</a:t>
            </a:r>
          </a:p>
        </p:txBody>
      </p:sp>
      <p:sp>
        <p:nvSpPr>
          <p:cNvPr id="26627" name="CaixaDeTexto 6"/>
          <p:cNvSpPr txBox="1">
            <a:spLocks noChangeArrowheads="1"/>
          </p:cNvSpPr>
          <p:nvPr/>
        </p:nvSpPr>
        <p:spPr bwMode="auto">
          <a:xfrm>
            <a:off x="500063" y="3209925"/>
            <a:ext cx="25003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>
                <a:latin typeface="Calibri" pitchFamily="34" charset="0"/>
              </a:rPr>
              <a:t>Self Paced Reading</a:t>
            </a:r>
          </a:p>
          <a:p>
            <a:pPr algn="ctr"/>
            <a:endParaRPr lang="pt-BR" sz="1400">
              <a:latin typeface="Calibri" pitchFamily="34" charset="0"/>
            </a:endParaRPr>
          </a:p>
          <a:p>
            <a:pPr algn="ctr"/>
            <a:r>
              <a:rPr lang="pt-BR" sz="1400">
                <a:latin typeface="Calibri" pitchFamily="34" charset="0"/>
              </a:rPr>
              <a:t>Maiores tempos de leitura nas regiões </a:t>
            </a:r>
            <a:r>
              <a:rPr lang="pt-BR" sz="1400" i="1">
                <a:latin typeface="Calibri" pitchFamily="34" charset="0"/>
              </a:rPr>
              <a:t>spill-over</a:t>
            </a:r>
          </a:p>
        </p:txBody>
      </p:sp>
      <p:sp>
        <p:nvSpPr>
          <p:cNvPr id="26628" name="CaixaDeTexto 8"/>
          <p:cNvSpPr txBox="1">
            <a:spLocks noChangeArrowheads="1"/>
          </p:cNvSpPr>
          <p:nvPr/>
        </p:nvSpPr>
        <p:spPr bwMode="auto">
          <a:xfrm>
            <a:off x="5786438" y="3209925"/>
            <a:ext cx="25003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>
                <a:latin typeface="Calibri" pitchFamily="34" charset="0"/>
              </a:rPr>
              <a:t>Eye Tracker</a:t>
            </a:r>
          </a:p>
          <a:p>
            <a:pPr algn="ctr"/>
            <a:endParaRPr lang="pt-BR" sz="1400">
              <a:latin typeface="Calibri" pitchFamily="34" charset="0"/>
            </a:endParaRPr>
          </a:p>
          <a:p>
            <a:pPr algn="ctr"/>
            <a:r>
              <a:rPr lang="pt-BR" sz="1400">
                <a:latin typeface="Calibri" pitchFamily="34" charset="0"/>
              </a:rPr>
              <a:t>Maior número de regressões para o complemento</a:t>
            </a:r>
            <a:endParaRPr lang="pt-BR" sz="1400" i="1">
              <a:latin typeface="Calibri" pitchFamily="34" charset="0"/>
            </a:endParaRPr>
          </a:p>
        </p:txBody>
      </p:sp>
      <p:sp>
        <p:nvSpPr>
          <p:cNvPr id="26629" name="CaixaDeTexto 9"/>
          <p:cNvSpPr txBox="1">
            <a:spLocks noChangeArrowheads="1"/>
          </p:cNvSpPr>
          <p:nvPr/>
        </p:nvSpPr>
        <p:spPr bwMode="auto">
          <a:xfrm>
            <a:off x="3143250" y="3209925"/>
            <a:ext cx="25003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>
                <a:latin typeface="Calibri" pitchFamily="34" charset="0"/>
              </a:rPr>
              <a:t>MEG</a:t>
            </a:r>
          </a:p>
          <a:p>
            <a:pPr algn="ctr"/>
            <a:endParaRPr lang="pt-BR" sz="1400">
              <a:latin typeface="Calibri" pitchFamily="34" charset="0"/>
            </a:endParaRPr>
          </a:p>
          <a:p>
            <a:pPr algn="ctr"/>
            <a:r>
              <a:rPr lang="pt-BR" sz="1400">
                <a:latin typeface="Calibri" pitchFamily="34" charset="0"/>
              </a:rPr>
              <a:t>Campo Eletromagnético na área ventromedial esquerda por volta dos 350-500ms</a:t>
            </a:r>
            <a:endParaRPr lang="pt-BR" sz="1400" i="1">
              <a:latin typeface="Calibri" pitchFamily="34" charset="0"/>
            </a:endParaRPr>
          </a:p>
        </p:txBody>
      </p:sp>
      <p:sp>
        <p:nvSpPr>
          <p:cNvPr id="26630" name="CaixaDeTexto 11"/>
          <p:cNvSpPr txBox="1">
            <a:spLocks noChangeArrowheads="1"/>
          </p:cNvSpPr>
          <p:nvPr/>
        </p:nvSpPr>
        <p:spPr bwMode="auto">
          <a:xfrm>
            <a:off x="2000250" y="4927600"/>
            <a:ext cx="4786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>
                <a:latin typeface="Calibri" pitchFamily="34" charset="0"/>
              </a:rPr>
              <a:t>Lapata et al. (2003), McElree et al. (2001, 2006), Pickering et al. (2005, 2006), Traxler et al. (2002), Pylkkänen et al. (2009)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1214422"/>
            <a:ext cx="8358246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t-BR" dirty="0">
                <a:latin typeface="+mn-lt"/>
                <a:cs typeface="+mn-cs"/>
              </a:rPr>
              <a:t>Verbos </a:t>
            </a:r>
            <a:r>
              <a:rPr lang="pt-BR" dirty="0" err="1">
                <a:latin typeface="+mn-lt"/>
                <a:cs typeface="+mn-cs"/>
              </a:rPr>
              <a:t>Eventivos</a:t>
            </a:r>
            <a:r>
              <a:rPr lang="pt-BR" dirty="0">
                <a:latin typeface="+mn-lt"/>
                <a:cs typeface="+mn-cs"/>
              </a:rPr>
              <a:t> são mais complexos? </a:t>
            </a:r>
            <a:r>
              <a:rPr lang="pt-BR" dirty="0">
                <a:solidFill>
                  <a:srgbClr val="FF0000"/>
                </a:solidFill>
                <a:latin typeface="+mn-lt"/>
                <a:cs typeface="+mn-cs"/>
              </a:rPr>
              <a:t>NÃO</a:t>
            </a:r>
            <a:endParaRPr lang="pt-BR" sz="14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lvl="8" indent="-342900" algn="ctr">
              <a:defRPr/>
            </a:pPr>
            <a:r>
              <a:rPr lang="pt-BR" sz="1400" dirty="0" err="1">
                <a:latin typeface="+mn-lt"/>
                <a:cs typeface="+mn-cs"/>
              </a:rPr>
              <a:t>Genari</a:t>
            </a:r>
            <a:r>
              <a:rPr lang="pt-BR" sz="1400" dirty="0">
                <a:latin typeface="+mn-lt"/>
                <a:cs typeface="+mn-cs"/>
              </a:rPr>
              <a:t> &amp; </a:t>
            </a:r>
            <a:r>
              <a:rPr lang="pt-BR" sz="1400" dirty="0" err="1">
                <a:latin typeface="+mn-lt"/>
                <a:cs typeface="+mn-cs"/>
              </a:rPr>
              <a:t>Poeppel</a:t>
            </a:r>
            <a:r>
              <a:rPr lang="pt-BR" sz="1400" dirty="0">
                <a:latin typeface="+mn-lt"/>
                <a:cs typeface="+mn-cs"/>
              </a:rPr>
              <a:t> (2003)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2"/>
              <a:defRPr/>
            </a:pPr>
            <a:r>
              <a:rPr lang="pt-BR" dirty="0">
                <a:latin typeface="+mn-lt"/>
                <a:cs typeface="+mn-cs"/>
              </a:rPr>
              <a:t>Processo de metonímia?		      </a:t>
            </a:r>
            <a:r>
              <a:rPr lang="pt-BR" dirty="0">
                <a:solidFill>
                  <a:srgbClr val="FF0000"/>
                </a:solidFill>
                <a:latin typeface="+mn-lt"/>
                <a:cs typeface="+mn-cs"/>
              </a:rPr>
              <a:t>NÃO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err="1">
                <a:latin typeface="+mn-lt"/>
                <a:cs typeface="+mn-cs"/>
              </a:rPr>
              <a:t>Traxler</a:t>
            </a:r>
            <a:r>
              <a:rPr lang="pt-BR" sz="1400" dirty="0">
                <a:latin typeface="+mn-lt"/>
                <a:cs typeface="+mn-cs"/>
              </a:rPr>
              <a:t> </a:t>
            </a:r>
            <a:r>
              <a:rPr lang="pt-BR" sz="1400" dirty="0" err="1">
                <a:latin typeface="+mn-lt"/>
                <a:cs typeface="+mn-cs"/>
              </a:rPr>
              <a:t>et</a:t>
            </a:r>
            <a:r>
              <a:rPr lang="pt-BR" sz="1400" dirty="0">
                <a:latin typeface="+mn-lt"/>
                <a:cs typeface="+mn-cs"/>
              </a:rPr>
              <a:t> al. (2002)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A coerção só acontece com sentenças que pedem complementos </a:t>
            </a:r>
            <a:r>
              <a:rPr lang="pt-BR" sz="1400" dirty="0" err="1">
                <a:latin typeface="+mn-lt"/>
                <a:cs typeface="+mn-cs"/>
              </a:rPr>
              <a:t>eventivos</a:t>
            </a: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 err="1">
                <a:solidFill>
                  <a:srgbClr val="FF0000"/>
                </a:solidFill>
                <a:latin typeface="+mn-lt"/>
                <a:cs typeface="+mn-cs"/>
              </a:rPr>
              <a:t>Giuliana</a:t>
            </a:r>
            <a:r>
              <a:rPr lang="pt-BR" sz="1400" i="1" dirty="0">
                <a:solidFill>
                  <a:srgbClr val="FF0000"/>
                </a:solidFill>
                <a:latin typeface="+mn-lt"/>
                <a:cs typeface="+mn-cs"/>
              </a:rPr>
              <a:t> começou </a:t>
            </a:r>
            <a:r>
              <a:rPr lang="pt-BR" sz="1400" i="1" u="sng" dirty="0">
                <a:solidFill>
                  <a:srgbClr val="FF0000"/>
                </a:solidFill>
                <a:latin typeface="+mn-lt"/>
                <a:cs typeface="+mn-cs"/>
              </a:rPr>
              <a:t>o livro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>
                <a:solidFill>
                  <a:srgbClr val="002060"/>
                </a:solidFill>
                <a:latin typeface="+mn-lt"/>
                <a:cs typeface="+mn-cs"/>
              </a:rPr>
              <a:t>Nicolas começou </a:t>
            </a:r>
            <a:r>
              <a:rPr lang="pt-BR" sz="1400" i="1" u="sng" dirty="0">
                <a:solidFill>
                  <a:srgbClr val="002060"/>
                </a:solidFill>
                <a:latin typeface="+mn-lt"/>
                <a:cs typeface="+mn-cs"/>
              </a:rPr>
              <a:t>a briga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Frisson &amp; </a:t>
            </a:r>
            <a:r>
              <a:rPr lang="pt-BR" sz="1400" dirty="0" err="1">
                <a:latin typeface="+mn-lt"/>
                <a:cs typeface="+mn-cs"/>
              </a:rPr>
              <a:t>Pickering</a:t>
            </a:r>
            <a:r>
              <a:rPr lang="pt-BR" sz="1400" dirty="0">
                <a:latin typeface="+mn-lt"/>
                <a:cs typeface="+mn-cs"/>
              </a:rPr>
              <a:t> (1999, 2007)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>
                <a:solidFill>
                  <a:srgbClr val="002060"/>
                </a:solidFill>
                <a:latin typeface="+mn-lt"/>
                <a:cs typeface="+mn-cs"/>
              </a:rPr>
              <a:t>Isabelle falou com a empresa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>
                <a:solidFill>
                  <a:srgbClr val="002060"/>
                </a:solidFill>
                <a:latin typeface="+mn-lt"/>
                <a:cs typeface="+mn-cs"/>
              </a:rPr>
              <a:t>Claudia leu Machado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dirty="0" err="1">
                <a:solidFill>
                  <a:srgbClr val="FF0000"/>
                </a:solidFill>
                <a:latin typeface="+mn-lt"/>
                <a:cs typeface="+mn-cs"/>
              </a:rPr>
              <a:t>Giuliana</a:t>
            </a:r>
            <a:r>
              <a:rPr lang="pt-BR" sz="1400" i="1" dirty="0">
                <a:solidFill>
                  <a:srgbClr val="FF0000"/>
                </a:solidFill>
                <a:latin typeface="+mn-lt"/>
                <a:cs typeface="+mn-cs"/>
              </a:rPr>
              <a:t> começou o livro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err="1">
                <a:latin typeface="+mn-lt"/>
                <a:cs typeface="+mn-cs"/>
              </a:rPr>
              <a:t>Pustejovsky</a:t>
            </a:r>
            <a:r>
              <a:rPr lang="pt-BR" sz="1400" dirty="0">
                <a:latin typeface="+mn-lt"/>
                <a:cs typeface="+mn-cs"/>
              </a:rPr>
              <a:t> (1995)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A coerção busca um sentido que está fora da estrutura do </a:t>
            </a:r>
            <a:r>
              <a:rPr lang="pt-BR" sz="1400" dirty="0" err="1">
                <a:latin typeface="+mn-lt"/>
                <a:cs typeface="+mn-cs"/>
              </a:rPr>
              <a:t>qualia</a:t>
            </a:r>
            <a:endParaRPr lang="pt-BR" sz="14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err="1">
                <a:latin typeface="+mn-lt"/>
                <a:cs typeface="+mn-cs"/>
              </a:rPr>
              <a:t>McElree</a:t>
            </a:r>
            <a:r>
              <a:rPr lang="pt-BR" sz="1400" dirty="0">
                <a:latin typeface="+mn-lt"/>
                <a:cs typeface="+mn-cs"/>
              </a:rPr>
              <a:t>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  <a:cs typeface="+mn-cs"/>
              </a:rPr>
              <a:t>A coerção requer mais que um simples </a:t>
            </a:r>
            <a:r>
              <a:rPr lang="pt-BR" sz="1400" dirty="0" err="1">
                <a:latin typeface="+mn-lt"/>
                <a:cs typeface="+mn-cs"/>
              </a:rPr>
              <a:t>shift</a:t>
            </a:r>
            <a:r>
              <a:rPr lang="pt-BR" sz="1400" dirty="0">
                <a:latin typeface="+mn-lt"/>
                <a:cs typeface="+mn-cs"/>
              </a:rPr>
              <a:t> de denotação, logo será cognitivamente mais custosa.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i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8674" name="CaixaDeTexto 10"/>
          <p:cNvSpPr txBox="1">
            <a:spLocks noChangeArrowheads="1"/>
          </p:cNvSpPr>
          <p:nvPr/>
        </p:nvSpPr>
        <p:spPr bwMode="auto">
          <a:xfrm>
            <a:off x="3143250" y="428625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Calibri" pitchFamily="34" charset="0"/>
              </a:rPr>
              <a:t>Porquê?</a:t>
            </a:r>
            <a:endParaRPr lang="pt-BR" sz="28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E:\Des Images\700390_700037_bussol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286000"/>
            <a:ext cx="2262188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1" descr="E:\Des Images\aristotele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0"/>
            <a:ext cx="1676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 descr="E:\Des Images\pd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571500"/>
            <a:ext cx="116363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 descr="E:\Des Images\machado-de-assis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2636838"/>
            <a:ext cx="143986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 descr="E:\Des Images\o-de-histo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929188"/>
            <a:ext cx="18573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E:\Des Images\0,,12653115,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57900" y="4714875"/>
            <a:ext cx="272891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2" name="TextBox 9"/>
          <p:cNvSpPr txBox="1">
            <a:spLocks noChangeArrowheads="1"/>
          </p:cNvSpPr>
          <p:nvPr/>
        </p:nvSpPr>
        <p:spPr bwMode="auto">
          <a:xfrm>
            <a:off x="71438" y="71438"/>
            <a:ext cx="642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Arial Rounded MT Bold" pitchFamily="34" charset="0"/>
              </a:rPr>
              <a:t>ESTUDOS LINGUÍSTICO-FILOSÓFICOS</a:t>
            </a:r>
          </a:p>
        </p:txBody>
      </p:sp>
      <p:sp>
        <p:nvSpPr>
          <p:cNvPr id="47113" name="TextBox 9"/>
          <p:cNvSpPr txBox="1">
            <a:spLocks noChangeArrowheads="1"/>
          </p:cNvSpPr>
          <p:nvPr/>
        </p:nvSpPr>
        <p:spPr bwMode="auto">
          <a:xfrm>
            <a:off x="214313" y="642938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137F1D"/>
                </a:solidFill>
                <a:latin typeface="Arial Rounded MT Bold" pitchFamily="34" charset="0"/>
              </a:rPr>
              <a:t>Aitia / Qualia</a:t>
            </a:r>
          </a:p>
        </p:txBody>
      </p:sp>
      <p:sp>
        <p:nvSpPr>
          <p:cNvPr id="23562" name="TextBox 10"/>
          <p:cNvSpPr txBox="1">
            <a:spLocks noChangeArrowheads="1"/>
          </p:cNvSpPr>
          <p:nvPr/>
        </p:nvSpPr>
        <p:spPr bwMode="auto">
          <a:xfrm>
            <a:off x="3581400" y="3071813"/>
            <a:ext cx="1704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Arial Rounded MT Bold" pitchFamily="34" charset="0"/>
              </a:rPr>
              <a:t>LIVRO</a:t>
            </a: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3571875" y="1987550"/>
            <a:ext cx="170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137F1D"/>
                </a:solidFill>
                <a:latin typeface="Arial Rounded MT Bold" pitchFamily="34" charset="0"/>
              </a:rPr>
              <a:t>final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3509963" y="4416425"/>
            <a:ext cx="170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137F1D"/>
                </a:solidFill>
                <a:latin typeface="Arial Rounded MT Bold" pitchFamily="34" charset="0"/>
              </a:rPr>
              <a:t>material</a:t>
            </a:r>
          </a:p>
        </p:txBody>
      </p:sp>
      <p:pic>
        <p:nvPicPr>
          <p:cNvPr id="23565" name="Picture 8" descr="E:\Des Images\dia-do-livro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75" y="2643188"/>
            <a:ext cx="21558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6" name="TextBox 15"/>
          <p:cNvSpPr txBox="1">
            <a:spLocks noChangeArrowheads="1"/>
          </p:cNvSpPr>
          <p:nvPr/>
        </p:nvSpPr>
        <p:spPr bwMode="auto">
          <a:xfrm>
            <a:off x="5286375" y="3201988"/>
            <a:ext cx="1071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137F1D"/>
                </a:solidFill>
                <a:latin typeface="Arial Rounded MT Bold" pitchFamily="34" charset="0"/>
              </a:rPr>
              <a:t>formal</a:t>
            </a:r>
          </a:p>
        </p:txBody>
      </p:sp>
      <p:sp>
        <p:nvSpPr>
          <p:cNvPr id="23567" name="TextBox 17"/>
          <p:cNvSpPr txBox="1">
            <a:spLocks noChangeArrowheads="1"/>
          </p:cNvSpPr>
          <p:nvPr/>
        </p:nvSpPr>
        <p:spPr bwMode="auto">
          <a:xfrm>
            <a:off x="2268538" y="3201988"/>
            <a:ext cx="1160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137F1D"/>
                </a:solidFill>
                <a:latin typeface="Arial Rounded MT Bold" pitchFamily="34" charset="0"/>
              </a:rPr>
              <a:t>eficiente</a:t>
            </a:r>
          </a:p>
        </p:txBody>
      </p:sp>
      <p:sp>
        <p:nvSpPr>
          <p:cNvPr id="47120" name="TextBox 18"/>
          <p:cNvSpPr txBox="1">
            <a:spLocks noChangeArrowheads="1"/>
          </p:cNvSpPr>
          <p:nvPr/>
        </p:nvSpPr>
        <p:spPr bwMode="auto">
          <a:xfrm>
            <a:off x="6786563" y="1714500"/>
            <a:ext cx="2357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137F1D"/>
                </a:solidFill>
                <a:latin typeface="Arial Rounded MT Bold" pitchFamily="34" charset="0"/>
              </a:rPr>
              <a:t>Aristoteles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63" grpId="0"/>
      <p:bldP spid="23564" grpId="0"/>
      <p:bldP spid="23566" grpId="0"/>
      <p:bldP spid="2356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615</Words>
  <Application>Microsoft Macintosh PowerPoint</Application>
  <PresentationFormat>On-screen Show (4:3)</PresentationFormat>
  <Paragraphs>209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Aniela</dc:creator>
  <cp:lastModifiedBy>Parecerista 2</cp:lastModifiedBy>
  <cp:revision>62</cp:revision>
  <dcterms:created xsi:type="dcterms:W3CDTF">2010-11-08T13:56:31Z</dcterms:created>
  <dcterms:modified xsi:type="dcterms:W3CDTF">2014-12-28T03:42:03Z</dcterms:modified>
</cp:coreProperties>
</file>